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</p:sldMasterIdLst>
  <p:notesMasterIdLst>
    <p:notesMasterId r:id="rId20"/>
  </p:notesMasterIdLst>
  <p:sldIdLst>
    <p:sldId id="274" r:id="rId3"/>
    <p:sldId id="275" r:id="rId4"/>
    <p:sldId id="267" r:id="rId5"/>
    <p:sldId id="258" r:id="rId6"/>
    <p:sldId id="270" r:id="rId7"/>
    <p:sldId id="259" r:id="rId8"/>
    <p:sldId id="265" r:id="rId9"/>
    <p:sldId id="260" r:id="rId10"/>
    <p:sldId id="269" r:id="rId11"/>
    <p:sldId id="261" r:id="rId12"/>
    <p:sldId id="279" r:id="rId13"/>
    <p:sldId id="278" r:id="rId14"/>
    <p:sldId id="276" r:id="rId15"/>
    <p:sldId id="263" r:id="rId16"/>
    <p:sldId id="277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CC"/>
    <a:srgbClr val="000099"/>
    <a:srgbClr val="FFFF00"/>
    <a:srgbClr val="EDFAD2"/>
    <a:srgbClr val="FF0000"/>
    <a:srgbClr val="0000FF"/>
    <a:srgbClr val="70E2A4"/>
    <a:srgbClr val="D6009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8" autoAdjust="0"/>
    <p:restoredTop sz="94660"/>
  </p:normalViewPr>
  <p:slideViewPr>
    <p:cSldViewPr>
      <p:cViewPr varScale="1">
        <p:scale>
          <a:sx n="69" d="100"/>
          <a:sy n="69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9E1FBD86-A992-4524-9BB6-EB3AD1385992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B8C38-5974-41FA-99FC-5AEBB065141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1140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B2BC9-3251-421A-9E13-DB9D7270AC0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7995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66295-BB79-40BE-9903-278DC6585DD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02452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966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7322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813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328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6235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7621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471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322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B438C-1472-4704-8E04-567155ADA50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97471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757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6687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7442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4164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36471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8100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654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3B75B-D97D-4818-914B-A62CCAE1F52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215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B46EF-EAAF-477A-B999-3B3780D1F52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058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9D8CD-06F5-4142-8E4F-85C72A14E21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0835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9AADC-4D97-4452-998E-07F712461EE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1433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46BDD-EF5D-4247-A200-F1B5C8D7877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1840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75B5B-61F5-4295-98C0-B5062E953C0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2906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79120-CBD7-4FCA-84ED-85E011C9A90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697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E8CF3700-665E-4D63-81AD-91137218B6F6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601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8602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602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2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2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602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8602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602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2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2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2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3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8603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603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603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603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603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603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3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3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8603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604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4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4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8604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604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4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04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604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4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4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5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606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pic>
        <p:nvPicPr>
          <p:cNvPr id="86066" name="Picture 50" descr="Bia-anh-quan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20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09EBFB-4DF5-423D-9DBC-DB49E8D91B34}" type="slidenum">
              <a:rPr lang="en-US" altLang="vi-VN" b="0"/>
              <a:pPr/>
              <a:t>1</a:t>
            </a:fld>
            <a:endParaRPr lang="en-US" altLang="vi-VN" b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>Kiểm tra bài cũ</a:t>
            </a:r>
          </a:p>
        </p:txBody>
      </p:sp>
      <p:sp>
        <p:nvSpPr>
          <p:cNvPr id="8091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vi-VN" smtClean="0">
                <a:latin typeface=".VnTime" panose="020B7200000000000000" pitchFamily="34" charset="0"/>
              </a:rPr>
              <a:t>§iÒn sè thÝch hîp vµo chç chÊm:</a:t>
            </a:r>
          </a:p>
          <a:p>
            <a:pPr eaLnBrk="1" hangingPunct="1">
              <a:buFontTx/>
              <a:buNone/>
            </a:pPr>
            <a:r>
              <a:rPr lang="en-US" altLang="vi-VN" smtClean="0">
                <a:latin typeface=".VnTime" panose="020B7200000000000000" pitchFamily="34" charset="0"/>
              </a:rPr>
              <a:t>   0,25m</a:t>
            </a:r>
            <a:r>
              <a:rPr lang="en-US" altLang="vi-VN" baseline="30000" smtClean="0">
                <a:latin typeface=".VnTime" panose="020B7200000000000000" pitchFamily="34" charset="0"/>
              </a:rPr>
              <a:t>3</a:t>
            </a:r>
            <a:r>
              <a:rPr lang="en-US" altLang="vi-VN" smtClean="0">
                <a:latin typeface=".VnTime" panose="020B7200000000000000" pitchFamily="34" charset="0"/>
              </a:rPr>
              <a:t> =............dm</a:t>
            </a:r>
            <a:r>
              <a:rPr lang="en-US" altLang="vi-VN" baseline="30000" smtClean="0">
                <a:latin typeface=".VnTime" panose="020B7200000000000000" pitchFamily="34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vi-VN" smtClean="0">
                <a:latin typeface=".VnTime" panose="020B7200000000000000" pitchFamily="34" charset="0"/>
              </a:rPr>
              <a:t>   52000cm</a:t>
            </a:r>
            <a:r>
              <a:rPr lang="en-US" altLang="vi-VN" baseline="30000" smtClean="0">
                <a:latin typeface=".VnTime" panose="020B7200000000000000" pitchFamily="34" charset="0"/>
              </a:rPr>
              <a:t>3</a:t>
            </a:r>
            <a:r>
              <a:rPr lang="en-US" altLang="vi-VN" smtClean="0">
                <a:latin typeface=".VnTime" panose="020B7200000000000000" pitchFamily="34" charset="0"/>
              </a:rPr>
              <a:t> =.......dm</a:t>
            </a:r>
            <a:r>
              <a:rPr lang="en-US" altLang="vi-VN" baseline="30000" smtClean="0">
                <a:latin typeface=".VnTime" panose="020B7200000000000000" pitchFamily="34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vi-VN" smtClean="0">
                <a:latin typeface=".VnTime" panose="020B7200000000000000" pitchFamily="34" charset="0"/>
              </a:rPr>
              <a:t>   4,2dm</a:t>
            </a:r>
            <a:r>
              <a:rPr lang="en-US" altLang="vi-VN" baseline="30000" smtClean="0">
                <a:latin typeface=".VnTime" panose="020B7200000000000000" pitchFamily="34" charset="0"/>
              </a:rPr>
              <a:t>3</a:t>
            </a:r>
            <a:r>
              <a:rPr lang="en-US" altLang="vi-VN" smtClean="0">
                <a:latin typeface=".VnTime" panose="020B7200000000000000" pitchFamily="34" charset="0"/>
              </a:rPr>
              <a:t> =............cm</a:t>
            </a:r>
            <a:r>
              <a:rPr lang="en-US" altLang="vi-VN" baseline="30000" smtClean="0">
                <a:latin typeface=".VnTime" panose="020B7200000000000000" pitchFamily="34" charset="0"/>
              </a:rPr>
              <a:t>3</a:t>
            </a:r>
            <a:endParaRPr lang="en-US" altLang="vi-VN" smtClean="0">
              <a:latin typeface=".VnTime" panose="020B7200000000000000" pitchFamily="34" charset="0"/>
            </a:endParaRPr>
          </a:p>
          <a:p>
            <a:pPr eaLnBrk="1" hangingPunct="1">
              <a:buFontTx/>
              <a:buNone/>
            </a:pPr>
            <a:endParaRPr lang="en-US" altLang="vi-VN" smtClean="0">
              <a:latin typeface=".VnTime" panose="020B7200000000000000" pitchFamily="34" charset="0"/>
            </a:endParaRPr>
          </a:p>
          <a:p>
            <a:pPr eaLnBrk="1" hangingPunct="1">
              <a:buFontTx/>
              <a:buNone/>
            </a:pPr>
            <a:endParaRPr lang="en-US" altLang="vi-VN" smtClean="0">
              <a:latin typeface=".VnTime" panose="020B7200000000000000" pitchFamily="34" charset="0"/>
            </a:endParaRPr>
          </a:p>
          <a:p>
            <a:pPr eaLnBrk="1" hangingPunct="1"/>
            <a:endParaRPr lang="en-US" altLang="vi-VN" smtClean="0"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0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0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1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90DE8C-7BAE-48C9-9E97-C1A2F49EA12C}" type="slidenum">
              <a:rPr lang="en-US" altLang="vi-VN" b="0"/>
              <a:pPr/>
              <a:t>10</a:t>
            </a:fld>
            <a:endParaRPr lang="en-US" altLang="vi-VN" b="0"/>
          </a:p>
        </p:txBody>
      </p:sp>
      <p:sp>
        <p:nvSpPr>
          <p:cNvPr id="11280" name="Freeform 16" descr="Oak"/>
          <p:cNvSpPr>
            <a:spLocks/>
          </p:cNvSpPr>
          <p:nvPr/>
        </p:nvSpPr>
        <p:spPr bwMode="auto">
          <a:xfrm rot="5400000">
            <a:off x="2438401" y="2286000"/>
            <a:ext cx="3657600" cy="2714625"/>
          </a:xfrm>
          <a:custGeom>
            <a:avLst/>
            <a:gdLst>
              <a:gd name="T0" fmla="*/ 0 w 3636"/>
              <a:gd name="T1" fmla="*/ 0 h 2016"/>
              <a:gd name="T2" fmla="*/ 0 w 3636"/>
              <a:gd name="T3" fmla="*/ 2714625 h 2016"/>
              <a:gd name="T4" fmla="*/ 3657600 w 3636"/>
              <a:gd name="T5" fmla="*/ 2714625 h 2016"/>
              <a:gd name="T6" fmla="*/ 3657600 w 3636"/>
              <a:gd name="T7" fmla="*/ 1341154 h 2016"/>
              <a:gd name="T8" fmla="*/ 1484768 w 3636"/>
              <a:gd name="T9" fmla="*/ 1341154 h 2016"/>
              <a:gd name="T10" fmla="*/ 1484768 w 3636"/>
              <a:gd name="T11" fmla="*/ 0 h 2016"/>
              <a:gd name="T12" fmla="*/ 0 w 3636"/>
              <a:gd name="T13" fmla="*/ 0 h 20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6"/>
              <a:gd name="T22" fmla="*/ 0 h 2016"/>
              <a:gd name="T23" fmla="*/ 3636 w 3636"/>
              <a:gd name="T24" fmla="*/ 2016 h 20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6" h="2016">
                <a:moveTo>
                  <a:pt x="0" y="0"/>
                </a:moveTo>
                <a:lnTo>
                  <a:pt x="0" y="2016"/>
                </a:lnTo>
                <a:lnTo>
                  <a:pt x="3636" y="2016"/>
                </a:lnTo>
                <a:lnTo>
                  <a:pt x="3636" y="996"/>
                </a:lnTo>
                <a:lnTo>
                  <a:pt x="1476" y="996"/>
                </a:lnTo>
                <a:lnTo>
                  <a:pt x="147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ObliqueTopRight">
              <a:rot lat="16499995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wrap="none">
            <a:flatTx/>
          </a:bodyPr>
          <a:lstStyle/>
          <a:p>
            <a:endParaRPr lang="vi-VN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09600" y="679450"/>
            <a:ext cx="853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u="sng">
                <a:solidFill>
                  <a:srgbClr val="FF0000"/>
                </a:solidFill>
              </a:rPr>
              <a:t>Bài 2</a:t>
            </a:r>
            <a:r>
              <a:rPr lang="en-US" altLang="vi-VN" sz="4000">
                <a:solidFill>
                  <a:srgbClr val="0000FF"/>
                </a:solidFill>
              </a:rPr>
              <a:t> :Tính thể tích của khối gỗ có dạng như hình dưới đây: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946525" y="2252663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15cm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057400" y="312420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438400" y="53340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019800" y="38100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172200" y="28194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800BE7-CD3E-4ED3-A7D4-E7D035183DE6}" type="slidenum">
              <a:rPr lang="en-US" altLang="vi-VN" b="0"/>
              <a:pPr/>
              <a:t>11</a:t>
            </a:fld>
            <a:endParaRPr lang="en-US" altLang="vi-VN" b="0"/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6705600" y="21336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13316" name="Rectangle 3" descr="Oak"/>
          <p:cNvSpPr>
            <a:spLocks noChangeArrowheads="1"/>
          </p:cNvSpPr>
          <p:nvPr/>
        </p:nvSpPr>
        <p:spPr bwMode="auto">
          <a:xfrm rot="10800000">
            <a:off x="3124200" y="1198563"/>
            <a:ext cx="1752600" cy="337343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rot="10800000"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b="0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362200" y="228600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581400" y="2971800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04454" name="Rectangle 6" descr="Oak"/>
          <p:cNvSpPr>
            <a:spLocks noChangeArrowheads="1"/>
          </p:cNvSpPr>
          <p:nvPr/>
        </p:nvSpPr>
        <p:spPr bwMode="auto">
          <a:xfrm rot="10800000">
            <a:off x="5153025" y="1733550"/>
            <a:ext cx="1330325" cy="13525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7099995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rot="10800000"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4400">
              <a:solidFill>
                <a:srgbClr val="0000FF"/>
              </a:solidFill>
            </a:endParaRPr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 flipV="1">
            <a:off x="3200400" y="2794000"/>
            <a:ext cx="1676400" cy="2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4953000" y="2006600"/>
            <a:ext cx="457200" cy="762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867400" y="2133600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6553200" y="30480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4191000" y="15240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6019800" y="34290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?cm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3124200" y="44196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7391400" y="17526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5 cm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7315200" y="29718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6 cm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2895600" y="4191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8 cm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2057400" y="2743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09132 0.001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0" grpId="1"/>
      <p:bldP spid="104452" grpId="0"/>
      <p:bldP spid="104452" grpId="1"/>
      <p:bldP spid="104453" grpId="0"/>
      <p:bldP spid="104454" grpId="0" animBg="1"/>
      <p:bldP spid="104457" grpId="0"/>
      <p:bldP spid="104458" grpId="0"/>
      <p:bldP spid="104458" grpId="1"/>
      <p:bldP spid="104459" grpId="0"/>
      <p:bldP spid="104459" grpId="1"/>
      <p:bldP spid="104460" grpId="0"/>
      <p:bldP spid="104461" grpId="0"/>
      <p:bldP spid="104461" grpId="1"/>
      <p:bldP spid="104462" grpId="0"/>
      <p:bldP spid="104463" grpId="0"/>
      <p:bldP spid="104464" grpId="0"/>
      <p:bldP spid="1044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C1769A-7E10-4DCF-BED2-EAE5B08DCC92}" type="slidenum">
              <a:rPr lang="en-US" altLang="vi-VN" b="0"/>
              <a:pPr/>
              <a:t>12</a:t>
            </a:fld>
            <a:endParaRPr lang="en-US" altLang="vi-VN" b="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857750" y="11636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14340" name="Rectangle 6" descr="Oak"/>
          <p:cNvSpPr>
            <a:spLocks noChangeArrowheads="1"/>
          </p:cNvSpPr>
          <p:nvPr/>
        </p:nvSpPr>
        <p:spPr bwMode="auto">
          <a:xfrm rot="10800000">
            <a:off x="1276350" y="228600"/>
            <a:ext cx="1752600" cy="33734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rot="10800000"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b="0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733550" y="2001838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4342" name="Rectangle 9" descr="Oak"/>
          <p:cNvSpPr>
            <a:spLocks noChangeArrowheads="1"/>
          </p:cNvSpPr>
          <p:nvPr/>
        </p:nvSpPr>
        <p:spPr bwMode="auto">
          <a:xfrm rot="10800000">
            <a:off x="3305175" y="763588"/>
            <a:ext cx="1330325" cy="13525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7099995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rot="10800000"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4400">
              <a:solidFill>
                <a:srgbClr val="0000FF"/>
              </a:solidFill>
            </a:endParaRPr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 flipV="1">
            <a:off x="1352550" y="1824038"/>
            <a:ext cx="1676400" cy="2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44" name="Line 11"/>
          <p:cNvSpPr>
            <a:spLocks noChangeShapeType="1"/>
          </p:cNvSpPr>
          <p:nvPr/>
        </p:nvSpPr>
        <p:spPr bwMode="auto">
          <a:xfrm flipV="1">
            <a:off x="3105150" y="1036638"/>
            <a:ext cx="457200" cy="762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019550" y="1163638"/>
            <a:ext cx="6238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4705350" y="20780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2343150" y="554038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3162300" y="2459038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?cm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1276350" y="34496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4350" name="Text Box 18"/>
          <p:cNvSpPr txBox="1">
            <a:spLocks noChangeArrowheads="1"/>
          </p:cNvSpPr>
          <p:nvPr/>
        </p:nvSpPr>
        <p:spPr bwMode="auto">
          <a:xfrm>
            <a:off x="209550" y="1773238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12 cm</a:t>
            </a:r>
          </a:p>
        </p:txBody>
      </p:sp>
      <p:sp>
        <p:nvSpPr>
          <p:cNvPr id="14351" name="Text Box 20"/>
          <p:cNvSpPr txBox="1">
            <a:spLocks noChangeArrowheads="1"/>
          </p:cNvSpPr>
          <p:nvPr/>
        </p:nvSpPr>
        <p:spPr bwMode="auto">
          <a:xfrm>
            <a:off x="7734300" y="36004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14352" name="Rectangle 21" descr="Oak"/>
          <p:cNvSpPr>
            <a:spLocks noChangeArrowheads="1"/>
          </p:cNvSpPr>
          <p:nvPr/>
        </p:nvSpPr>
        <p:spPr bwMode="auto">
          <a:xfrm rot="10800000">
            <a:off x="3416300" y="2743200"/>
            <a:ext cx="1752600" cy="33734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rot="10800000"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b="0"/>
          </a:p>
        </p:txBody>
      </p:sp>
      <p:sp>
        <p:nvSpPr>
          <p:cNvPr id="14353" name="Text Box 23"/>
          <p:cNvSpPr txBox="1">
            <a:spLocks noChangeArrowheads="1"/>
          </p:cNvSpPr>
          <p:nvPr/>
        </p:nvSpPr>
        <p:spPr bwMode="auto">
          <a:xfrm>
            <a:off x="3873500" y="4516438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4354" name="Rectangle 24" descr="Oak"/>
          <p:cNvSpPr>
            <a:spLocks noChangeArrowheads="1"/>
          </p:cNvSpPr>
          <p:nvPr/>
        </p:nvSpPr>
        <p:spPr bwMode="auto">
          <a:xfrm rot="10800000">
            <a:off x="6191250" y="3352800"/>
            <a:ext cx="1330325" cy="13525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7099995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rot="10800000"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4400">
              <a:solidFill>
                <a:srgbClr val="0000FF"/>
              </a:solidFill>
            </a:endParaRPr>
          </a:p>
        </p:txBody>
      </p:sp>
      <p:sp>
        <p:nvSpPr>
          <p:cNvPr id="14355" name="Line 25"/>
          <p:cNvSpPr>
            <a:spLocks noChangeShapeType="1"/>
          </p:cNvSpPr>
          <p:nvPr/>
        </p:nvSpPr>
        <p:spPr bwMode="auto">
          <a:xfrm flipV="1">
            <a:off x="3492500" y="4338638"/>
            <a:ext cx="1676400" cy="2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56" name="Line 26"/>
          <p:cNvSpPr>
            <a:spLocks noChangeShapeType="1"/>
          </p:cNvSpPr>
          <p:nvPr/>
        </p:nvSpPr>
        <p:spPr bwMode="auto">
          <a:xfrm flipV="1">
            <a:off x="5245100" y="3551238"/>
            <a:ext cx="457200" cy="762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57" name="Text Box 27"/>
          <p:cNvSpPr txBox="1">
            <a:spLocks noChangeArrowheads="1"/>
          </p:cNvSpPr>
          <p:nvPr/>
        </p:nvSpPr>
        <p:spPr bwMode="auto">
          <a:xfrm>
            <a:off x="6654800" y="3697288"/>
            <a:ext cx="6238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4358" name="Text Box 28"/>
          <p:cNvSpPr txBox="1">
            <a:spLocks noChangeArrowheads="1"/>
          </p:cNvSpPr>
          <p:nvPr/>
        </p:nvSpPr>
        <p:spPr bwMode="auto">
          <a:xfrm>
            <a:off x="7600950" y="46101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4359" name="Text Box 29"/>
          <p:cNvSpPr txBox="1">
            <a:spLocks noChangeArrowheads="1"/>
          </p:cNvSpPr>
          <p:nvPr/>
        </p:nvSpPr>
        <p:spPr bwMode="auto">
          <a:xfrm>
            <a:off x="4483100" y="3068638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14360" name="Text Box 30"/>
          <p:cNvSpPr txBox="1">
            <a:spLocks noChangeArrowheads="1"/>
          </p:cNvSpPr>
          <p:nvPr/>
        </p:nvSpPr>
        <p:spPr bwMode="auto">
          <a:xfrm>
            <a:off x="6229350" y="5124450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?cm</a:t>
            </a:r>
          </a:p>
        </p:txBody>
      </p:sp>
      <p:sp>
        <p:nvSpPr>
          <p:cNvPr id="14361" name="Text Box 31"/>
          <p:cNvSpPr txBox="1">
            <a:spLocks noChangeArrowheads="1"/>
          </p:cNvSpPr>
          <p:nvPr/>
        </p:nvSpPr>
        <p:spPr bwMode="auto">
          <a:xfrm>
            <a:off x="3416300" y="59642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4362" name="Text Box 33"/>
          <p:cNvSpPr txBox="1">
            <a:spLocks noChangeArrowheads="1"/>
          </p:cNvSpPr>
          <p:nvPr/>
        </p:nvSpPr>
        <p:spPr bwMode="auto">
          <a:xfrm>
            <a:off x="2349500" y="4287838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457200"/>
            <a:ext cx="93726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.VnTime" panose="020B7200000000000000" pitchFamily="34" charset="0"/>
              </a:rPr>
              <a:t>Bµi gi¶i</a:t>
            </a:r>
            <a:r>
              <a:rPr lang="en-US" altLang="vi-VN" sz="2800">
                <a:latin typeface=".VnTime" panose="020B7200000000000000" pitchFamily="34" charset="0"/>
              </a:rPr>
              <a:t> </a:t>
            </a:r>
            <a:endParaRPr lang="en-US" altLang="vi-VN" sz="2800" smtClean="0">
              <a:latin typeface=".VnTime" panose="020B7200000000000000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vi-VN" sz="3200" b="0" smtClean="0">
                <a:latin typeface=".VnTime" panose="020B7200000000000000" pitchFamily="34" charset="0"/>
              </a:rPr>
              <a:t> </a:t>
            </a:r>
            <a:r>
              <a:rPr lang="en-US" altLang="vi-VN" sz="2400">
                <a:latin typeface=".VnTime" panose="020B7200000000000000" pitchFamily="34" charset="0"/>
              </a:rPr>
              <a:t>ChiÒu dµi cña khèi gç A lµ: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15 </a:t>
            </a:r>
            <a:r>
              <a:rPr lang="en-US" altLang="vi-VN" sz="2400" smtClean="0">
                <a:solidFill>
                  <a:srgbClr val="0000CC"/>
                </a:solidFill>
                <a:latin typeface=".VnTime" panose="020B7200000000000000" pitchFamily="34" charset="0"/>
              </a:rPr>
              <a:t>- </a:t>
            </a: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8 = 7 (cm)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latin typeface=".VnTime" panose="020B7200000000000000" pitchFamily="34" charset="0"/>
              </a:rPr>
              <a:t>ThÓ tÝch khèi gç A lµ: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7x5x6=210(cm</a:t>
            </a:r>
            <a:r>
              <a:rPr lang="en-US" altLang="vi-VN" sz="2400" baseline="30000">
                <a:solidFill>
                  <a:srgbClr val="0000CC"/>
                </a:solidFill>
                <a:latin typeface=".VnTime" panose="020B7200000000000000" pitchFamily="34" charset="0"/>
              </a:rPr>
              <a:t>3</a:t>
            </a: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latin typeface=".VnTime" panose="020B7200000000000000" pitchFamily="34" charset="0"/>
              </a:rPr>
              <a:t>ThÓ tÝch khèi gç B lµ: 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12 x 8 x 5 =480 (cm</a:t>
            </a:r>
            <a:r>
              <a:rPr lang="en-US" altLang="vi-VN" sz="2400" baseline="30000">
                <a:solidFill>
                  <a:srgbClr val="0000CC"/>
                </a:solidFill>
                <a:latin typeface=".VnTime" panose="020B7200000000000000" pitchFamily="34" charset="0"/>
              </a:rPr>
              <a:t>3</a:t>
            </a: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latin typeface=".VnTime" panose="020B7200000000000000" pitchFamily="34" charset="0"/>
              </a:rPr>
              <a:t>ThÓ tÝch khèi gç ban ®Çu lµ: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480+210=690 (cm</a:t>
            </a:r>
            <a:r>
              <a:rPr lang="en-US" altLang="vi-VN" sz="2400" baseline="30000">
                <a:solidFill>
                  <a:srgbClr val="0000CC"/>
                </a:solidFill>
                <a:latin typeface=".VnTime" panose="020B7200000000000000" pitchFamily="34" charset="0"/>
              </a:rPr>
              <a:t>3</a:t>
            </a: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altLang="vi-VN" sz="2400">
                <a:latin typeface=".VnTime" panose="020B7200000000000000" pitchFamily="34" charset="0"/>
              </a:rPr>
              <a:t>                       §¸p sè:</a:t>
            </a:r>
            <a:r>
              <a:rPr lang="en-US" altLang="vi-VN" sz="2400">
                <a:solidFill>
                  <a:srgbClr val="0000CC"/>
                </a:solidFill>
                <a:latin typeface=".VnTime" panose="020B7200000000000000" pitchFamily="34" charset="0"/>
              </a:rPr>
              <a:t>690 </a:t>
            </a:r>
            <a:r>
              <a:rPr lang="en-US" altLang="vi-VN" sz="2400" smtClean="0">
                <a:solidFill>
                  <a:srgbClr val="0000CC"/>
                </a:solidFill>
                <a:latin typeface=".VnTime" panose="020B7200000000000000" pitchFamily="34" charset="0"/>
              </a:rPr>
              <a:t>cm</a:t>
            </a:r>
            <a:r>
              <a:rPr lang="en-US" altLang="vi-VN" sz="2400" baseline="30000" smtClean="0">
                <a:solidFill>
                  <a:srgbClr val="0000CC"/>
                </a:solidFill>
                <a:latin typeface=".VnTime" panose="020B7200000000000000" pitchFamily="34" charset="0"/>
              </a:rPr>
              <a:t>3</a:t>
            </a:r>
            <a:endParaRPr lang="en-US" altLang="vi-VN" sz="2400" baseline="3000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3" name="Text Box 281"/>
          <p:cNvSpPr txBox="1">
            <a:spLocks noChangeArrowheads="1"/>
          </p:cNvSpPr>
          <p:nvPr/>
        </p:nvSpPr>
        <p:spPr bwMode="auto">
          <a:xfrm>
            <a:off x="89305" y="130570"/>
            <a:ext cx="8763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4000" u="sng" smtClean="0">
                <a:solidFill>
                  <a:srgbClr val="FF0000"/>
                </a:solidFill>
              </a:rPr>
              <a:t>Bài </a:t>
            </a:r>
            <a:r>
              <a:rPr lang="en-US" altLang="vi-VN" sz="4000" u="sng">
                <a:solidFill>
                  <a:srgbClr val="FF0000"/>
                </a:solidFill>
              </a:rPr>
              <a:t>3</a:t>
            </a:r>
            <a:r>
              <a:rPr lang="en-US" altLang="vi-VN" sz="4000">
                <a:solidFill>
                  <a:srgbClr val="0000FF"/>
                </a:solidFill>
              </a:rPr>
              <a:t> :Tính thể tích của hòn đá nằm trong bể nước theo hình dưới đây: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1219200" y="2895601"/>
            <a:ext cx="2895600" cy="1689532"/>
          </a:xfrm>
          <a:prstGeom prst="cube">
            <a:avLst>
              <a:gd name="adj" fmla="val 450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981200"/>
            <a:ext cx="7620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057400" y="38100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1219200" y="3810000"/>
            <a:ext cx="838200" cy="7843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Cube 150"/>
          <p:cNvSpPr/>
          <p:nvPr/>
        </p:nvSpPr>
        <p:spPr bwMode="auto">
          <a:xfrm>
            <a:off x="1219200" y="1981200"/>
            <a:ext cx="2895600" cy="2613113"/>
          </a:xfrm>
          <a:prstGeom prst="cube">
            <a:avLst>
              <a:gd name="adj" fmla="val 28892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Cube 187"/>
          <p:cNvSpPr/>
          <p:nvPr/>
        </p:nvSpPr>
        <p:spPr bwMode="auto">
          <a:xfrm>
            <a:off x="5562600" y="2895601"/>
            <a:ext cx="2895600" cy="1689532"/>
          </a:xfrm>
          <a:prstGeom prst="cube">
            <a:avLst>
              <a:gd name="adj" fmla="val 450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9" name="Straight Connector 188"/>
          <p:cNvCxnSpPr/>
          <p:nvPr/>
        </p:nvCxnSpPr>
        <p:spPr bwMode="auto">
          <a:xfrm>
            <a:off x="6324600" y="1981200"/>
            <a:ext cx="7620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/>
          <p:nvPr/>
        </p:nvCxnSpPr>
        <p:spPr bwMode="auto">
          <a:xfrm>
            <a:off x="6400800" y="38100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/>
          <p:nvPr/>
        </p:nvCxnSpPr>
        <p:spPr bwMode="auto">
          <a:xfrm flipV="1">
            <a:off x="5562600" y="3810000"/>
            <a:ext cx="838200" cy="7843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Freeform 282"/>
          <p:cNvSpPr>
            <a:spLocks/>
          </p:cNvSpPr>
          <p:nvPr/>
        </p:nvSpPr>
        <p:spPr bwMode="auto">
          <a:xfrm>
            <a:off x="6141445" y="3910948"/>
            <a:ext cx="1295400" cy="519145"/>
          </a:xfrm>
          <a:custGeom>
            <a:avLst/>
            <a:gdLst>
              <a:gd name="T0" fmla="*/ 189 w 1003"/>
              <a:gd name="T1" fmla="*/ 247 h 622"/>
              <a:gd name="T2" fmla="*/ 280 w 1003"/>
              <a:gd name="T3" fmla="*/ 485 h 622"/>
              <a:gd name="T4" fmla="*/ 472 w 1003"/>
              <a:gd name="T5" fmla="*/ 622 h 622"/>
              <a:gd name="T6" fmla="*/ 759 w 1003"/>
              <a:gd name="T7" fmla="*/ 539 h 622"/>
              <a:gd name="T8" fmla="*/ 773 w 1003"/>
              <a:gd name="T9" fmla="*/ 491 h 622"/>
              <a:gd name="T10" fmla="*/ 883 w 1003"/>
              <a:gd name="T11" fmla="*/ 576 h 622"/>
              <a:gd name="T12" fmla="*/ 889 w 1003"/>
              <a:gd name="T13" fmla="*/ 232 h 622"/>
              <a:gd name="T14" fmla="*/ 799 w 1003"/>
              <a:gd name="T15" fmla="*/ 110 h 622"/>
              <a:gd name="T16" fmla="*/ 536 w 1003"/>
              <a:gd name="T17" fmla="*/ 220 h 622"/>
              <a:gd name="T18" fmla="*/ 445 w 1003"/>
              <a:gd name="T19" fmla="*/ 19 h 622"/>
              <a:gd name="T20" fmla="*/ 198 w 1003"/>
              <a:gd name="T21" fmla="*/ 83 h 622"/>
              <a:gd name="T22" fmla="*/ 189 w 1003"/>
              <a:gd name="T23" fmla="*/ 247 h 6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03"/>
              <a:gd name="T37" fmla="*/ 0 h 622"/>
              <a:gd name="T38" fmla="*/ 1003 w 1003"/>
              <a:gd name="T39" fmla="*/ 622 h 6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03" h="622">
                <a:moveTo>
                  <a:pt x="189" y="247"/>
                </a:moveTo>
                <a:cubicBezTo>
                  <a:pt x="298" y="503"/>
                  <a:pt x="0" y="473"/>
                  <a:pt x="280" y="485"/>
                </a:cubicBezTo>
                <a:cubicBezTo>
                  <a:pt x="371" y="489"/>
                  <a:pt x="381" y="622"/>
                  <a:pt x="472" y="622"/>
                </a:cubicBezTo>
                <a:cubicBezTo>
                  <a:pt x="482" y="609"/>
                  <a:pt x="752" y="553"/>
                  <a:pt x="759" y="539"/>
                </a:cubicBezTo>
                <a:cubicBezTo>
                  <a:pt x="766" y="524"/>
                  <a:pt x="764" y="505"/>
                  <a:pt x="773" y="491"/>
                </a:cubicBezTo>
                <a:cubicBezTo>
                  <a:pt x="784" y="474"/>
                  <a:pt x="868" y="590"/>
                  <a:pt x="883" y="576"/>
                </a:cubicBezTo>
                <a:cubicBezTo>
                  <a:pt x="1003" y="333"/>
                  <a:pt x="829" y="453"/>
                  <a:pt x="889" y="232"/>
                </a:cubicBezTo>
                <a:cubicBezTo>
                  <a:pt x="936" y="59"/>
                  <a:pt x="799" y="413"/>
                  <a:pt x="799" y="110"/>
                </a:cubicBezTo>
                <a:cubicBezTo>
                  <a:pt x="656" y="0"/>
                  <a:pt x="794" y="234"/>
                  <a:pt x="536" y="220"/>
                </a:cubicBezTo>
                <a:cubicBezTo>
                  <a:pt x="518" y="165"/>
                  <a:pt x="445" y="78"/>
                  <a:pt x="445" y="19"/>
                </a:cubicBezTo>
                <a:cubicBezTo>
                  <a:pt x="338" y="45"/>
                  <a:pt x="307" y="69"/>
                  <a:pt x="198" y="83"/>
                </a:cubicBezTo>
                <a:cubicBezTo>
                  <a:pt x="169" y="173"/>
                  <a:pt x="33" y="147"/>
                  <a:pt x="189" y="247"/>
                </a:cubicBezTo>
                <a:close/>
              </a:path>
            </a:pathLst>
          </a:custGeom>
          <a:solidFill>
            <a:srgbClr val="6751E9"/>
          </a:solidFill>
          <a:ln w="9525">
            <a:round/>
            <a:headEnd/>
            <a:tailEnd/>
          </a:ln>
          <a:scene3d>
            <a:camera prst="legacyObliqueTopRight">
              <a:rot lat="0" lon="1500000" rev="0"/>
            </a:camera>
            <a:lightRig rig="legacyHarsh3" dir="b"/>
          </a:scene3d>
          <a:sp3d extrusionH="430200" prstMaterial="legacyPlastic">
            <a:bevelT w="13500" h="13500" prst="angle"/>
            <a:bevelB w="13500" h="13500" prst="angle"/>
            <a:extrusionClr>
              <a:srgbClr val="6751E9"/>
            </a:extrusionClr>
            <a:contourClr>
              <a:srgbClr val="6751E9"/>
            </a:contourClr>
          </a:sp3d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3" name="Cube 192"/>
          <p:cNvSpPr/>
          <p:nvPr/>
        </p:nvSpPr>
        <p:spPr bwMode="auto">
          <a:xfrm>
            <a:off x="5562600" y="1981200"/>
            <a:ext cx="2895600" cy="2613113"/>
          </a:xfrm>
          <a:prstGeom prst="cube">
            <a:avLst>
              <a:gd name="adj" fmla="val 28892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Connector 193"/>
          <p:cNvCxnSpPr/>
          <p:nvPr/>
        </p:nvCxnSpPr>
        <p:spPr bwMode="auto">
          <a:xfrm flipV="1">
            <a:off x="5562600" y="2514600"/>
            <a:ext cx="762000" cy="77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6324600" y="2514600"/>
            <a:ext cx="2133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flipH="1">
            <a:off x="7696200" y="2514600"/>
            <a:ext cx="762000" cy="77315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flipH="1">
            <a:off x="5562600" y="3287756"/>
            <a:ext cx="2133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8" name="Group 197"/>
          <p:cNvGrpSpPr/>
          <p:nvPr/>
        </p:nvGrpSpPr>
        <p:grpSpPr>
          <a:xfrm rot="10800000">
            <a:off x="351017" y="3657092"/>
            <a:ext cx="685028" cy="937221"/>
            <a:chOff x="4591635" y="2655107"/>
            <a:chExt cx="913371" cy="1249628"/>
          </a:xfrm>
        </p:grpSpPr>
        <p:sp>
          <p:nvSpPr>
            <p:cNvPr id="199" name="Right Bracket 198"/>
            <p:cNvSpPr/>
            <p:nvPr/>
          </p:nvSpPr>
          <p:spPr>
            <a:xfrm rot="10800000" flipH="1">
              <a:off x="4591635" y="2655107"/>
              <a:ext cx="132765" cy="1249628"/>
            </a:xfrm>
            <a:prstGeom prst="rightBracket">
              <a:avLst>
                <a:gd name="adj" fmla="val 34675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 sz="1350" b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 rot="10800000">
              <a:off x="4666806" y="3137411"/>
              <a:ext cx="8382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50" smtClean="0">
                  <a:solidFill>
                    <a:srgbClr val="0000CC"/>
                  </a:solidFill>
                  <a:cs typeface="Arial" panose="020B0604020202020204" pitchFamily="34" charset="0"/>
                </a:rPr>
                <a:t>5cm</a:t>
              </a:r>
              <a:endParaRPr lang="en-US" sz="1350" dirty="0">
                <a:solidFill>
                  <a:srgbClr val="0000CC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707120" y="4872284"/>
            <a:ext cx="1112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solidFill>
                  <a:srgbClr val="0000CC"/>
                </a:solidFill>
                <a:cs typeface="Arial" panose="020B0604020202020204" pitchFamily="34" charset="0"/>
              </a:rPr>
              <a:t>1</a:t>
            </a:r>
            <a:r>
              <a:rPr lang="en-US" sz="1500" smtClean="0">
                <a:solidFill>
                  <a:srgbClr val="0000CC"/>
                </a:solidFill>
                <a:cs typeface="Arial" panose="020B0604020202020204" pitchFamily="34" charset="0"/>
              </a:rPr>
              <a:t>0cm</a:t>
            </a:r>
            <a:endParaRPr lang="en-US" sz="150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202" name="Right Bracket 201"/>
          <p:cNvSpPr/>
          <p:nvPr/>
        </p:nvSpPr>
        <p:spPr>
          <a:xfrm rot="5400000">
            <a:off x="2236423" y="3760423"/>
            <a:ext cx="99153" cy="2133600"/>
          </a:xfrm>
          <a:prstGeom prst="rightBracket">
            <a:avLst>
              <a:gd name="adj" fmla="val 34675"/>
            </a:avLst>
          </a:prstGeom>
          <a:noFill/>
          <a:ln w="28575" cap="flat" cmpd="sng" algn="ctr">
            <a:solidFill>
              <a:srgbClr val="0000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 rot="18767520">
            <a:off x="3705591" y="4257186"/>
            <a:ext cx="6286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>
                <a:solidFill>
                  <a:srgbClr val="0000CC"/>
                </a:solidFill>
                <a:cs typeface="Arial" panose="020B0604020202020204" pitchFamily="34" charset="0"/>
              </a:rPr>
              <a:t>1</a:t>
            </a:r>
            <a:r>
              <a:rPr lang="en-US" sz="1350" smtClean="0">
                <a:solidFill>
                  <a:srgbClr val="0000CC"/>
                </a:solidFill>
                <a:cs typeface="Arial" panose="020B0604020202020204" pitchFamily="34" charset="0"/>
              </a:rPr>
              <a:t>0cm</a:t>
            </a:r>
            <a:endParaRPr lang="en-US" sz="135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204" name="Right Bracket 203"/>
          <p:cNvSpPr/>
          <p:nvPr/>
        </p:nvSpPr>
        <p:spPr>
          <a:xfrm rot="13526268" flipH="1">
            <a:off x="3842845" y="3771722"/>
            <a:ext cx="64308" cy="1123930"/>
          </a:xfrm>
          <a:prstGeom prst="rightBracket">
            <a:avLst>
              <a:gd name="adj" fmla="val 34675"/>
            </a:avLst>
          </a:prstGeom>
          <a:noFill/>
          <a:ln w="28575" cap="flat" cmpd="sng" algn="ctr">
            <a:solidFill>
              <a:srgbClr val="0000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05" name="Group 204"/>
          <p:cNvGrpSpPr/>
          <p:nvPr/>
        </p:nvGrpSpPr>
        <p:grpSpPr>
          <a:xfrm rot="10800000">
            <a:off x="4732903" y="3287755"/>
            <a:ext cx="685028" cy="1297377"/>
            <a:chOff x="4591635" y="2655107"/>
            <a:chExt cx="913371" cy="1249628"/>
          </a:xfrm>
        </p:grpSpPr>
        <p:sp>
          <p:nvSpPr>
            <p:cNvPr id="206" name="Right Bracket 205"/>
            <p:cNvSpPr/>
            <p:nvPr/>
          </p:nvSpPr>
          <p:spPr>
            <a:xfrm rot="10800000" flipH="1">
              <a:off x="4591635" y="2655107"/>
              <a:ext cx="132765" cy="1249628"/>
            </a:xfrm>
            <a:prstGeom prst="rightBracket">
              <a:avLst>
                <a:gd name="adj" fmla="val 34675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 sz="1350" b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 rot="10800000">
              <a:off x="4666806" y="3248483"/>
              <a:ext cx="838200" cy="289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50">
                  <a:solidFill>
                    <a:srgbClr val="0000CC"/>
                  </a:solidFill>
                  <a:cs typeface="Arial" panose="020B0604020202020204" pitchFamily="34" charset="0"/>
                </a:rPr>
                <a:t>7</a:t>
              </a:r>
              <a:r>
                <a:rPr lang="en-US" sz="1350" smtClean="0">
                  <a:solidFill>
                    <a:srgbClr val="0000CC"/>
                  </a:solidFill>
                  <a:cs typeface="Arial" panose="020B0604020202020204" pitchFamily="34" charset="0"/>
                </a:rPr>
                <a:t>cm</a:t>
              </a:r>
              <a:endParaRPr lang="en-US" sz="1350" dirty="0">
                <a:solidFill>
                  <a:srgbClr val="0000CC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499503-C346-4A2D-898C-96D77B30DE68}" type="slidenum">
              <a:rPr lang="en-US" altLang="vi-VN" b="0"/>
              <a:pPr/>
              <a:t>15</a:t>
            </a:fld>
            <a:endParaRPr lang="en-US" altLang="vi-VN" b="0"/>
          </a:p>
        </p:txBody>
      </p:sp>
      <p:sp>
        <p:nvSpPr>
          <p:cNvPr id="9" name="Rectangle 8"/>
          <p:cNvSpPr/>
          <p:nvPr/>
        </p:nvSpPr>
        <p:spPr>
          <a:xfrm>
            <a:off x="3727725" y="1028463"/>
            <a:ext cx="6248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 1: </a:t>
            </a:r>
          </a:p>
          <a:p>
            <a:pPr marL="457200" indent="-457200">
              <a:buFontTx/>
              <a:buChar char="-"/>
            </a:pP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Tính V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 </a:t>
            </a:r>
          </a:p>
          <a:p>
            <a:pPr marL="457200" indent="-457200">
              <a:buFontTx/>
              <a:buChar char="-"/>
            </a:pP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Tính V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và hòn đá </a:t>
            </a:r>
          </a:p>
          <a:p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-     Tính V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= V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– V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endParaRPr lang="en-US" sz="240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 2:</a:t>
            </a:r>
          </a:p>
          <a:p>
            <a:pPr marL="457200" indent="-457200">
              <a:buFontTx/>
              <a:buChar char="-"/>
            </a:pP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Tính mực nước dâng lên.</a:t>
            </a:r>
          </a:p>
          <a:p>
            <a:pPr marL="457200" indent="-457200">
              <a:buFontTx/>
              <a:buChar char="-"/>
            </a:pP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Tính V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= V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</a:rPr>
              <a:t> – V</a:t>
            </a:r>
            <a:r>
              <a:rPr lang="en-US" sz="24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endParaRPr lang="en-US" sz="240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457200" indent="-457200" algn="ctr">
              <a:buFontTx/>
              <a:buChar char="-"/>
            </a:pPr>
            <a:endParaRPr lang="en-US" sz="24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Cube 9"/>
          <p:cNvSpPr/>
          <p:nvPr/>
        </p:nvSpPr>
        <p:spPr bwMode="auto">
          <a:xfrm>
            <a:off x="609505" y="2344518"/>
            <a:ext cx="2514600" cy="1428766"/>
          </a:xfrm>
          <a:prstGeom prst="cube">
            <a:avLst>
              <a:gd name="adj" fmla="val 450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262218" y="1572994"/>
            <a:ext cx="66174" cy="15465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349447" y="3117674"/>
            <a:ext cx="1732547" cy="87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36286" y="3117673"/>
            <a:ext cx="713161" cy="644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Freeform 282"/>
          <p:cNvSpPr>
            <a:spLocks/>
          </p:cNvSpPr>
          <p:nvPr/>
        </p:nvSpPr>
        <p:spPr bwMode="auto">
          <a:xfrm>
            <a:off x="902533" y="3264129"/>
            <a:ext cx="1124953" cy="439019"/>
          </a:xfrm>
          <a:custGeom>
            <a:avLst/>
            <a:gdLst>
              <a:gd name="T0" fmla="*/ 189 w 1003"/>
              <a:gd name="T1" fmla="*/ 247 h 622"/>
              <a:gd name="T2" fmla="*/ 280 w 1003"/>
              <a:gd name="T3" fmla="*/ 485 h 622"/>
              <a:gd name="T4" fmla="*/ 472 w 1003"/>
              <a:gd name="T5" fmla="*/ 622 h 622"/>
              <a:gd name="T6" fmla="*/ 759 w 1003"/>
              <a:gd name="T7" fmla="*/ 539 h 622"/>
              <a:gd name="T8" fmla="*/ 773 w 1003"/>
              <a:gd name="T9" fmla="*/ 491 h 622"/>
              <a:gd name="T10" fmla="*/ 883 w 1003"/>
              <a:gd name="T11" fmla="*/ 576 h 622"/>
              <a:gd name="T12" fmla="*/ 889 w 1003"/>
              <a:gd name="T13" fmla="*/ 232 h 622"/>
              <a:gd name="T14" fmla="*/ 799 w 1003"/>
              <a:gd name="T15" fmla="*/ 110 h 622"/>
              <a:gd name="T16" fmla="*/ 536 w 1003"/>
              <a:gd name="T17" fmla="*/ 220 h 622"/>
              <a:gd name="T18" fmla="*/ 445 w 1003"/>
              <a:gd name="T19" fmla="*/ 19 h 622"/>
              <a:gd name="T20" fmla="*/ 198 w 1003"/>
              <a:gd name="T21" fmla="*/ 83 h 622"/>
              <a:gd name="T22" fmla="*/ 189 w 1003"/>
              <a:gd name="T23" fmla="*/ 247 h 6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03"/>
              <a:gd name="T37" fmla="*/ 0 h 622"/>
              <a:gd name="T38" fmla="*/ 1003 w 1003"/>
              <a:gd name="T39" fmla="*/ 622 h 6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03" h="622">
                <a:moveTo>
                  <a:pt x="189" y="247"/>
                </a:moveTo>
                <a:cubicBezTo>
                  <a:pt x="298" y="503"/>
                  <a:pt x="0" y="473"/>
                  <a:pt x="280" y="485"/>
                </a:cubicBezTo>
                <a:cubicBezTo>
                  <a:pt x="371" y="489"/>
                  <a:pt x="381" y="622"/>
                  <a:pt x="472" y="622"/>
                </a:cubicBezTo>
                <a:cubicBezTo>
                  <a:pt x="482" y="609"/>
                  <a:pt x="752" y="553"/>
                  <a:pt x="759" y="539"/>
                </a:cubicBezTo>
                <a:cubicBezTo>
                  <a:pt x="766" y="524"/>
                  <a:pt x="764" y="505"/>
                  <a:pt x="773" y="491"/>
                </a:cubicBezTo>
                <a:cubicBezTo>
                  <a:pt x="784" y="474"/>
                  <a:pt x="868" y="590"/>
                  <a:pt x="883" y="576"/>
                </a:cubicBezTo>
                <a:cubicBezTo>
                  <a:pt x="1003" y="333"/>
                  <a:pt x="829" y="453"/>
                  <a:pt x="889" y="232"/>
                </a:cubicBezTo>
                <a:cubicBezTo>
                  <a:pt x="936" y="59"/>
                  <a:pt x="799" y="413"/>
                  <a:pt x="799" y="110"/>
                </a:cubicBezTo>
                <a:cubicBezTo>
                  <a:pt x="656" y="0"/>
                  <a:pt x="794" y="234"/>
                  <a:pt x="536" y="220"/>
                </a:cubicBezTo>
                <a:cubicBezTo>
                  <a:pt x="518" y="165"/>
                  <a:pt x="445" y="78"/>
                  <a:pt x="445" y="19"/>
                </a:cubicBezTo>
                <a:cubicBezTo>
                  <a:pt x="338" y="45"/>
                  <a:pt x="307" y="69"/>
                  <a:pt x="198" y="83"/>
                </a:cubicBezTo>
                <a:cubicBezTo>
                  <a:pt x="169" y="173"/>
                  <a:pt x="33" y="147"/>
                  <a:pt x="189" y="247"/>
                </a:cubicBezTo>
                <a:close/>
              </a:path>
            </a:pathLst>
          </a:custGeom>
          <a:solidFill>
            <a:srgbClr val="6751E9"/>
          </a:solidFill>
          <a:ln w="9525">
            <a:round/>
            <a:headEnd/>
            <a:tailEnd/>
          </a:ln>
          <a:scene3d>
            <a:camera prst="legacyObliqueTopRight">
              <a:rot lat="0" lon="1500000" rev="0"/>
            </a:camera>
            <a:lightRig rig="legacyHarsh3" dir="b"/>
          </a:scene3d>
          <a:sp3d extrusionH="430200" prstMaterial="legacyPlastic">
            <a:bevelT w="13500" h="13500" prst="angle"/>
            <a:bevelB w="13500" h="13500" prst="angle"/>
            <a:extrusionClr>
              <a:srgbClr val="6751E9"/>
            </a:extrusionClr>
            <a:contourClr>
              <a:srgbClr val="6751E9"/>
            </a:contourClr>
          </a:sp3d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" name="Cube 14"/>
          <p:cNvSpPr/>
          <p:nvPr/>
        </p:nvSpPr>
        <p:spPr bwMode="auto">
          <a:xfrm>
            <a:off x="609505" y="1571250"/>
            <a:ext cx="2514600" cy="2209800"/>
          </a:xfrm>
          <a:prstGeom prst="cube">
            <a:avLst>
              <a:gd name="adj" fmla="val 28892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595468" y="1937100"/>
            <a:ext cx="685800" cy="7128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262218" y="1937100"/>
            <a:ext cx="18528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493391" y="1937100"/>
            <a:ext cx="644752" cy="71288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609507" y="2649986"/>
            <a:ext cx="1883884" cy="730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 rot="10800000">
            <a:off x="-16834" y="2657293"/>
            <a:ext cx="594893" cy="1097137"/>
            <a:chOff x="4591635" y="2655107"/>
            <a:chExt cx="913371" cy="1249628"/>
          </a:xfrm>
        </p:grpSpPr>
        <p:sp>
          <p:nvSpPr>
            <p:cNvPr id="21" name="Right Bracket 20"/>
            <p:cNvSpPr/>
            <p:nvPr/>
          </p:nvSpPr>
          <p:spPr>
            <a:xfrm rot="10800000" flipH="1">
              <a:off x="4591635" y="2655107"/>
              <a:ext cx="132765" cy="1249628"/>
            </a:xfrm>
            <a:prstGeom prst="rightBracket">
              <a:avLst>
                <a:gd name="adj" fmla="val 34675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 sz="1350" b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4666806" y="3248483"/>
              <a:ext cx="838200" cy="289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50">
                  <a:solidFill>
                    <a:srgbClr val="0000CC"/>
                  </a:solidFill>
                  <a:cs typeface="Arial" panose="020B0604020202020204" pitchFamily="34" charset="0"/>
                </a:rPr>
                <a:t>7</a:t>
              </a:r>
              <a:r>
                <a:rPr lang="en-US" sz="1350" smtClean="0">
                  <a:solidFill>
                    <a:srgbClr val="0000CC"/>
                  </a:solidFill>
                  <a:cs typeface="Arial" panose="020B0604020202020204" pitchFamily="34" charset="0"/>
                </a:rPr>
                <a:t>cm</a:t>
              </a:r>
              <a:endParaRPr lang="en-US" sz="1350" dirty="0">
                <a:solidFill>
                  <a:srgbClr val="0000CC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06552" y="2344518"/>
            <a:ext cx="672715" cy="781385"/>
            <a:chOff x="8751598" y="842008"/>
            <a:chExt cx="896954" cy="1249628"/>
          </a:xfrm>
        </p:grpSpPr>
        <p:sp>
          <p:nvSpPr>
            <p:cNvPr id="47" name="Right Bracket 46"/>
            <p:cNvSpPr/>
            <p:nvPr/>
          </p:nvSpPr>
          <p:spPr>
            <a:xfrm rot="10800000" flipH="1">
              <a:off x="8751598" y="842008"/>
              <a:ext cx="132765" cy="1249628"/>
            </a:xfrm>
            <a:prstGeom prst="rightBracket">
              <a:avLst>
                <a:gd name="adj" fmla="val 34675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 sz="1350" b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810352" y="1231041"/>
              <a:ext cx="8382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50" smtClean="0">
                  <a:solidFill>
                    <a:srgbClr val="0000CC"/>
                  </a:solidFill>
                  <a:cs typeface="Arial" panose="020B0604020202020204" pitchFamily="34" charset="0"/>
                </a:rPr>
                <a:t>5cm</a:t>
              </a:r>
              <a:endParaRPr lang="en-US" sz="1350" dirty="0">
                <a:solidFill>
                  <a:srgbClr val="0000CC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043442" y="3944787"/>
            <a:ext cx="1112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solidFill>
                  <a:srgbClr val="0000CC"/>
                </a:solidFill>
                <a:cs typeface="Arial" panose="020B0604020202020204" pitchFamily="34" charset="0"/>
              </a:rPr>
              <a:t>1</a:t>
            </a:r>
            <a:r>
              <a:rPr lang="en-US" sz="1500" smtClean="0">
                <a:solidFill>
                  <a:srgbClr val="0000CC"/>
                </a:solidFill>
                <a:cs typeface="Arial" panose="020B0604020202020204" pitchFamily="34" charset="0"/>
              </a:rPr>
              <a:t>0cm</a:t>
            </a:r>
            <a:endParaRPr lang="en-US" sz="150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50" name="Right Bracket 49"/>
          <p:cNvSpPr/>
          <p:nvPr/>
        </p:nvSpPr>
        <p:spPr>
          <a:xfrm rot="5400000">
            <a:off x="1511069" y="2991344"/>
            <a:ext cx="45719" cy="1853071"/>
          </a:xfrm>
          <a:prstGeom prst="rightBracket">
            <a:avLst>
              <a:gd name="adj" fmla="val 34675"/>
            </a:avLst>
          </a:prstGeom>
          <a:noFill/>
          <a:ln w="28575" cap="flat" cmpd="sng" algn="ctr">
            <a:solidFill>
              <a:srgbClr val="0000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 rot="18767520">
            <a:off x="2682313" y="3244253"/>
            <a:ext cx="11854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>
                <a:solidFill>
                  <a:srgbClr val="0000CC"/>
                </a:solidFill>
                <a:cs typeface="Arial" panose="020B0604020202020204" pitchFamily="34" charset="0"/>
              </a:rPr>
              <a:t>1</a:t>
            </a:r>
            <a:r>
              <a:rPr lang="en-US" sz="1350" smtClean="0">
                <a:solidFill>
                  <a:srgbClr val="0000CC"/>
                </a:solidFill>
                <a:cs typeface="Arial" panose="020B0604020202020204" pitchFamily="34" charset="0"/>
              </a:rPr>
              <a:t>0cm</a:t>
            </a:r>
            <a:endParaRPr lang="en-US" sz="135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52" name="Right Bracket 51"/>
          <p:cNvSpPr/>
          <p:nvPr/>
        </p:nvSpPr>
        <p:spPr>
          <a:xfrm rot="13526268" flipH="1">
            <a:off x="2893427" y="3081569"/>
            <a:ext cx="45719" cy="943238"/>
          </a:xfrm>
          <a:prstGeom prst="rightBracket">
            <a:avLst>
              <a:gd name="adj" fmla="val 34675"/>
            </a:avLst>
          </a:prstGeom>
          <a:noFill/>
          <a:ln w="28575" cap="flat" cmpd="sng" algn="ctr">
            <a:solidFill>
              <a:srgbClr val="0000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499503-C346-4A2D-898C-96D77B30DE68}" type="slidenum">
              <a:rPr lang="en-US" altLang="vi-VN" b="0"/>
              <a:pPr/>
              <a:t>16</a:t>
            </a:fld>
            <a:endParaRPr lang="en-US" altLang="vi-VN" b="0"/>
          </a:p>
        </p:txBody>
      </p:sp>
      <p:sp>
        <p:nvSpPr>
          <p:cNvPr id="9" name="Rectangle 8"/>
          <p:cNvSpPr/>
          <p:nvPr/>
        </p:nvSpPr>
        <p:spPr>
          <a:xfrm>
            <a:off x="8013" y="3741188"/>
            <a:ext cx="4106787" cy="270843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 1: </a:t>
            </a:r>
          </a:p>
          <a:p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- Tính V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 </a:t>
            </a:r>
          </a:p>
          <a:p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- Tính V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và hòn đá </a:t>
            </a:r>
          </a:p>
          <a:p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- Tính V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= V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– V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endParaRPr lang="en-US" sz="200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 2:</a:t>
            </a:r>
          </a:p>
          <a:p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- Tính mực nước dâng lên.</a:t>
            </a:r>
          </a:p>
          <a:p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- Tính V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= V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hòn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đá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 – V</a:t>
            </a:r>
            <a:r>
              <a:rPr lang="en-US" sz="2000" baseline="-25000" smtClean="0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endParaRPr lang="en-US" sz="200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endParaRPr lang="en-US" sz="2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Cube 9"/>
          <p:cNvSpPr/>
          <p:nvPr/>
        </p:nvSpPr>
        <p:spPr bwMode="auto">
          <a:xfrm>
            <a:off x="608850" y="1306668"/>
            <a:ext cx="2514600" cy="1428766"/>
          </a:xfrm>
          <a:prstGeom prst="cube">
            <a:avLst>
              <a:gd name="adj" fmla="val 450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261563" y="535144"/>
            <a:ext cx="66174" cy="15465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348792" y="2079824"/>
            <a:ext cx="1732547" cy="87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35631" y="2079823"/>
            <a:ext cx="713161" cy="644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Freeform 282"/>
          <p:cNvSpPr>
            <a:spLocks/>
          </p:cNvSpPr>
          <p:nvPr/>
        </p:nvSpPr>
        <p:spPr bwMode="auto">
          <a:xfrm>
            <a:off x="901878" y="2226279"/>
            <a:ext cx="1124953" cy="439019"/>
          </a:xfrm>
          <a:custGeom>
            <a:avLst/>
            <a:gdLst>
              <a:gd name="T0" fmla="*/ 189 w 1003"/>
              <a:gd name="T1" fmla="*/ 247 h 622"/>
              <a:gd name="T2" fmla="*/ 280 w 1003"/>
              <a:gd name="T3" fmla="*/ 485 h 622"/>
              <a:gd name="T4" fmla="*/ 472 w 1003"/>
              <a:gd name="T5" fmla="*/ 622 h 622"/>
              <a:gd name="T6" fmla="*/ 759 w 1003"/>
              <a:gd name="T7" fmla="*/ 539 h 622"/>
              <a:gd name="T8" fmla="*/ 773 w 1003"/>
              <a:gd name="T9" fmla="*/ 491 h 622"/>
              <a:gd name="T10" fmla="*/ 883 w 1003"/>
              <a:gd name="T11" fmla="*/ 576 h 622"/>
              <a:gd name="T12" fmla="*/ 889 w 1003"/>
              <a:gd name="T13" fmla="*/ 232 h 622"/>
              <a:gd name="T14" fmla="*/ 799 w 1003"/>
              <a:gd name="T15" fmla="*/ 110 h 622"/>
              <a:gd name="T16" fmla="*/ 536 w 1003"/>
              <a:gd name="T17" fmla="*/ 220 h 622"/>
              <a:gd name="T18" fmla="*/ 445 w 1003"/>
              <a:gd name="T19" fmla="*/ 19 h 622"/>
              <a:gd name="T20" fmla="*/ 198 w 1003"/>
              <a:gd name="T21" fmla="*/ 83 h 622"/>
              <a:gd name="T22" fmla="*/ 189 w 1003"/>
              <a:gd name="T23" fmla="*/ 247 h 6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03"/>
              <a:gd name="T37" fmla="*/ 0 h 622"/>
              <a:gd name="T38" fmla="*/ 1003 w 1003"/>
              <a:gd name="T39" fmla="*/ 622 h 6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03" h="622">
                <a:moveTo>
                  <a:pt x="189" y="247"/>
                </a:moveTo>
                <a:cubicBezTo>
                  <a:pt x="298" y="503"/>
                  <a:pt x="0" y="473"/>
                  <a:pt x="280" y="485"/>
                </a:cubicBezTo>
                <a:cubicBezTo>
                  <a:pt x="371" y="489"/>
                  <a:pt x="381" y="622"/>
                  <a:pt x="472" y="622"/>
                </a:cubicBezTo>
                <a:cubicBezTo>
                  <a:pt x="482" y="609"/>
                  <a:pt x="752" y="553"/>
                  <a:pt x="759" y="539"/>
                </a:cubicBezTo>
                <a:cubicBezTo>
                  <a:pt x="766" y="524"/>
                  <a:pt x="764" y="505"/>
                  <a:pt x="773" y="491"/>
                </a:cubicBezTo>
                <a:cubicBezTo>
                  <a:pt x="784" y="474"/>
                  <a:pt x="868" y="590"/>
                  <a:pt x="883" y="576"/>
                </a:cubicBezTo>
                <a:cubicBezTo>
                  <a:pt x="1003" y="333"/>
                  <a:pt x="829" y="453"/>
                  <a:pt x="889" y="232"/>
                </a:cubicBezTo>
                <a:cubicBezTo>
                  <a:pt x="936" y="59"/>
                  <a:pt x="799" y="413"/>
                  <a:pt x="799" y="110"/>
                </a:cubicBezTo>
                <a:cubicBezTo>
                  <a:pt x="656" y="0"/>
                  <a:pt x="794" y="234"/>
                  <a:pt x="536" y="220"/>
                </a:cubicBezTo>
                <a:cubicBezTo>
                  <a:pt x="518" y="165"/>
                  <a:pt x="445" y="78"/>
                  <a:pt x="445" y="19"/>
                </a:cubicBezTo>
                <a:cubicBezTo>
                  <a:pt x="338" y="45"/>
                  <a:pt x="307" y="69"/>
                  <a:pt x="198" y="83"/>
                </a:cubicBezTo>
                <a:cubicBezTo>
                  <a:pt x="169" y="173"/>
                  <a:pt x="33" y="147"/>
                  <a:pt x="189" y="247"/>
                </a:cubicBezTo>
                <a:close/>
              </a:path>
            </a:pathLst>
          </a:custGeom>
          <a:solidFill>
            <a:srgbClr val="6751E9"/>
          </a:solidFill>
          <a:ln w="9525">
            <a:round/>
            <a:headEnd/>
            <a:tailEnd/>
          </a:ln>
          <a:scene3d>
            <a:camera prst="legacyObliqueTopRight">
              <a:rot lat="0" lon="1500000" rev="0"/>
            </a:camera>
            <a:lightRig rig="legacyHarsh3" dir="b"/>
          </a:scene3d>
          <a:sp3d extrusionH="430200" prstMaterial="legacyPlastic">
            <a:bevelT w="13500" h="13500" prst="angle"/>
            <a:bevelB w="13500" h="13500" prst="angle"/>
            <a:extrusionClr>
              <a:srgbClr val="6751E9"/>
            </a:extrusionClr>
            <a:contourClr>
              <a:srgbClr val="6751E9"/>
            </a:contourClr>
          </a:sp3d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" name="Cube 14"/>
          <p:cNvSpPr/>
          <p:nvPr/>
        </p:nvSpPr>
        <p:spPr bwMode="auto">
          <a:xfrm>
            <a:off x="608850" y="533400"/>
            <a:ext cx="2514600" cy="2209800"/>
          </a:xfrm>
          <a:prstGeom prst="cube">
            <a:avLst>
              <a:gd name="adj" fmla="val 28892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594813" y="899250"/>
            <a:ext cx="685800" cy="7128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261563" y="899250"/>
            <a:ext cx="18528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492736" y="899250"/>
            <a:ext cx="644752" cy="71288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608852" y="1612136"/>
            <a:ext cx="1883884" cy="730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 rot="10800000">
            <a:off x="-17489" y="1619443"/>
            <a:ext cx="594893" cy="1097137"/>
            <a:chOff x="4591635" y="2655107"/>
            <a:chExt cx="913371" cy="1249628"/>
          </a:xfrm>
        </p:grpSpPr>
        <p:sp>
          <p:nvSpPr>
            <p:cNvPr id="21" name="Right Bracket 20"/>
            <p:cNvSpPr/>
            <p:nvPr/>
          </p:nvSpPr>
          <p:spPr>
            <a:xfrm rot="10800000" flipH="1">
              <a:off x="4591635" y="2655107"/>
              <a:ext cx="132765" cy="1249628"/>
            </a:xfrm>
            <a:prstGeom prst="rightBracket">
              <a:avLst>
                <a:gd name="adj" fmla="val 34675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 sz="1350" b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4666806" y="3248483"/>
              <a:ext cx="838200" cy="289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50">
                  <a:solidFill>
                    <a:srgbClr val="0000CC"/>
                  </a:solidFill>
                  <a:cs typeface="Arial" panose="020B0604020202020204" pitchFamily="34" charset="0"/>
                </a:rPr>
                <a:t>7</a:t>
              </a:r>
              <a:r>
                <a:rPr lang="en-US" sz="1350" smtClean="0">
                  <a:solidFill>
                    <a:srgbClr val="0000CC"/>
                  </a:solidFill>
                  <a:cs typeface="Arial" panose="020B0604020202020204" pitchFamily="34" charset="0"/>
                </a:rPr>
                <a:t>cm</a:t>
              </a:r>
              <a:endParaRPr lang="en-US" sz="1350" dirty="0">
                <a:solidFill>
                  <a:srgbClr val="0000CC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05897" y="1306668"/>
            <a:ext cx="672715" cy="781385"/>
            <a:chOff x="8751598" y="842008"/>
            <a:chExt cx="896954" cy="1249628"/>
          </a:xfrm>
        </p:grpSpPr>
        <p:sp>
          <p:nvSpPr>
            <p:cNvPr id="47" name="Right Bracket 46"/>
            <p:cNvSpPr/>
            <p:nvPr/>
          </p:nvSpPr>
          <p:spPr>
            <a:xfrm rot="10800000" flipH="1">
              <a:off x="8751598" y="842008"/>
              <a:ext cx="132765" cy="1249628"/>
            </a:xfrm>
            <a:prstGeom prst="rightBracket">
              <a:avLst>
                <a:gd name="adj" fmla="val 34675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 sz="1350" b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810352" y="1231041"/>
              <a:ext cx="8382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350" smtClean="0">
                  <a:solidFill>
                    <a:srgbClr val="0000CC"/>
                  </a:solidFill>
                  <a:cs typeface="Arial" panose="020B0604020202020204" pitchFamily="34" charset="0"/>
                </a:rPr>
                <a:t>5cm</a:t>
              </a:r>
              <a:endParaRPr lang="en-US" sz="1350" dirty="0">
                <a:solidFill>
                  <a:srgbClr val="0000CC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042787" y="2906937"/>
            <a:ext cx="1112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solidFill>
                  <a:srgbClr val="0000CC"/>
                </a:solidFill>
                <a:cs typeface="Arial" panose="020B0604020202020204" pitchFamily="34" charset="0"/>
              </a:rPr>
              <a:t>1</a:t>
            </a:r>
            <a:r>
              <a:rPr lang="en-US" sz="1500" smtClean="0">
                <a:solidFill>
                  <a:srgbClr val="0000CC"/>
                </a:solidFill>
                <a:cs typeface="Arial" panose="020B0604020202020204" pitchFamily="34" charset="0"/>
              </a:rPr>
              <a:t>0cm</a:t>
            </a:r>
            <a:endParaRPr lang="en-US" sz="150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50" name="Right Bracket 49"/>
          <p:cNvSpPr/>
          <p:nvPr/>
        </p:nvSpPr>
        <p:spPr>
          <a:xfrm rot="5400000">
            <a:off x="1510414" y="1953494"/>
            <a:ext cx="45719" cy="1853071"/>
          </a:xfrm>
          <a:prstGeom prst="rightBracket">
            <a:avLst>
              <a:gd name="adj" fmla="val 34675"/>
            </a:avLst>
          </a:prstGeom>
          <a:noFill/>
          <a:ln w="28575" cap="flat" cmpd="sng" algn="ctr">
            <a:solidFill>
              <a:srgbClr val="0000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 rot="18767520">
            <a:off x="2681658" y="2206403"/>
            <a:ext cx="11854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>
                <a:solidFill>
                  <a:srgbClr val="0000CC"/>
                </a:solidFill>
                <a:cs typeface="Arial" panose="020B0604020202020204" pitchFamily="34" charset="0"/>
              </a:rPr>
              <a:t>1</a:t>
            </a:r>
            <a:r>
              <a:rPr lang="en-US" sz="1350" smtClean="0">
                <a:solidFill>
                  <a:srgbClr val="0000CC"/>
                </a:solidFill>
                <a:cs typeface="Arial" panose="020B0604020202020204" pitchFamily="34" charset="0"/>
              </a:rPr>
              <a:t>0cm</a:t>
            </a:r>
            <a:endParaRPr lang="en-US" sz="135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52" name="Right Bracket 51"/>
          <p:cNvSpPr/>
          <p:nvPr/>
        </p:nvSpPr>
        <p:spPr>
          <a:xfrm rot="13526268" flipH="1">
            <a:off x="2892772" y="2043719"/>
            <a:ext cx="45719" cy="943238"/>
          </a:xfrm>
          <a:prstGeom prst="rightBracket">
            <a:avLst>
              <a:gd name="adj" fmla="val 34675"/>
            </a:avLst>
          </a:prstGeom>
          <a:noFill/>
          <a:ln w="28575" cap="flat" cmpd="sng" algn="ctr">
            <a:solidFill>
              <a:srgbClr val="0000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81047" y="434876"/>
            <a:ext cx="48818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 1: </a:t>
            </a:r>
          </a:p>
          <a:p>
            <a:r>
              <a:rPr lang="en-US" smtClean="0">
                <a:latin typeface="Times New Roman" panose="02020603050405020304" pitchFamily="18" charset="0"/>
              </a:rPr>
              <a:t>Thể tích nước trong bể là: </a:t>
            </a:r>
          </a:p>
          <a:p>
            <a:r>
              <a:rPr 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	10 x 10 x 5 = 500 (cm</a:t>
            </a:r>
            <a:r>
              <a:rPr lang="en-US" baseline="30000" smtClean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>
                <a:latin typeface="Times New Roman" panose="02020603050405020304" pitchFamily="18" charset="0"/>
              </a:rPr>
              <a:t>Thể tích nước và thể tích hòn đá trong bể là: </a:t>
            </a:r>
          </a:p>
          <a:p>
            <a:r>
              <a:rPr 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	10 x 10 x 7 = 700 (cm</a:t>
            </a:r>
            <a:r>
              <a:rPr lang="en-US" baseline="30000" smtClean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>
                <a:latin typeface="Times New Roman" panose="02020603050405020304" pitchFamily="18" charset="0"/>
              </a:rPr>
              <a:t>Thể tích hòn đá là: </a:t>
            </a:r>
          </a:p>
          <a:p>
            <a:r>
              <a:rPr 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	700 – 500 = 200 (cm</a:t>
            </a:r>
            <a:r>
              <a:rPr lang="en-US" baseline="30000" smtClean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 smtClean="0">
                <a:solidFill>
                  <a:srgbClr val="0000CC"/>
                </a:solidFill>
                <a:latin typeface="Times New Roman" panose="02020603050405020304" pitchFamily="18" charset="0"/>
              </a:rPr>
              <a:t>		Đáp số: 200cm</a:t>
            </a:r>
            <a:r>
              <a:rPr lang="en-US" baseline="30000" smtClean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endParaRPr lang="en-US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 2:</a:t>
            </a:r>
          </a:p>
          <a:p>
            <a:r>
              <a:rPr lang="en-US">
                <a:latin typeface="Times New Roman" panose="02020603050405020304" pitchFamily="18" charset="0"/>
              </a:rPr>
              <a:t>Mực nước dâng lên là: </a:t>
            </a:r>
          </a:p>
          <a:p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	7 – 5 = 2 (cm)</a:t>
            </a:r>
          </a:p>
          <a:p>
            <a:r>
              <a:rPr lang="en-US">
                <a:latin typeface="Times New Roman" panose="02020603050405020304" pitchFamily="18" charset="0"/>
              </a:rPr>
              <a:t>Thể tích hòn đá là: </a:t>
            </a:r>
          </a:p>
          <a:p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	10 x 10 x 2 = 200 (cm</a:t>
            </a:r>
            <a:r>
              <a:rPr lang="en-US" sz="2000" baseline="30000" smtClean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 sz="2000">
                <a:solidFill>
                  <a:srgbClr val="0000CC"/>
                </a:solidFill>
                <a:latin typeface="Times New Roman" panose="02020603050405020304" pitchFamily="18" charset="0"/>
              </a:rPr>
              <a:t>	</a:t>
            </a:r>
            <a:r>
              <a:rPr lang="en-US" sz="2000" smtClean="0">
                <a:solidFill>
                  <a:srgbClr val="0000CC"/>
                </a:solidFill>
                <a:latin typeface="Times New Roman" panose="02020603050405020304" pitchFamily="18" charset="0"/>
              </a:rPr>
              <a:t>	Đáp số: 200cm</a:t>
            </a:r>
            <a:r>
              <a:rPr lang="en-US" sz="2000" baseline="30000" smtClean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endParaRPr lang="en-US" sz="200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endParaRPr lang="en-US" sz="2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D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67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9469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819400" y="304800"/>
            <a:ext cx="4038600" cy="45720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KIẾN THỨC CẦN NHỚ</a:t>
            </a:r>
            <a:endParaRPr kumimoji="0" lang="vi-VN" sz="2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228600" y="1066798"/>
            <a:ext cx="8686800" cy="2133601"/>
          </a:xfrm>
          <a:prstGeom prst="round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Muốn</a:t>
            </a:r>
            <a:r>
              <a:rPr kumimoji="0" lang="en-US" sz="2400" b="1" i="0" u="none" strike="noStrike" kern="120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tính thể tích hình hộp chữ nhật ta lấy chiều dài nhân với chiều rộng rồi nhân với chiều cao </a:t>
            </a:r>
            <a:r>
              <a:rPr kumimoji="0" lang="en-US" sz="2400" b="1" i="1" u="none" strike="noStrike" kern="120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(cùng một đơn vị đo)</a:t>
            </a:r>
            <a:r>
              <a:rPr kumimoji="0" lang="en-US" sz="2400" b="1" i="0" u="none" strike="noStrike" kern="120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 = a x b x 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solidFill>
                  <a:srgbClr val="FFFFFF"/>
                </a:solidFill>
                <a:latin typeface="Times New Roman" panose="02020603050405020304" pitchFamily="18" charset="0"/>
              </a:rPr>
              <a:t>(</a:t>
            </a:r>
            <a:r>
              <a:rPr lang="en-US" sz="2200" smtClean="0">
                <a:solidFill>
                  <a:srgbClr val="FFFFFF"/>
                </a:solidFill>
                <a:latin typeface="Times New Roman" panose="02020603050405020304" pitchFamily="18" charset="0"/>
              </a:rPr>
              <a:t>a, b, c là ba kích thước của hình hộp chữ nhật</a:t>
            </a:r>
            <a:r>
              <a:rPr lang="en-US" sz="2400" smtClean="0">
                <a:solidFill>
                  <a:srgbClr val="FFFFFF"/>
                </a:solidFill>
                <a:latin typeface="Times New Roman" panose="02020603050405020304" pitchFamily="18" charset="0"/>
              </a:rPr>
              <a:t>)</a:t>
            </a:r>
            <a:endParaRPr kumimoji="0" lang="vi-VN" sz="2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3429000"/>
            <a:ext cx="8686800" cy="2133601"/>
          </a:xfrm>
          <a:prstGeom prst="roundRect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BÀI</a:t>
            </a:r>
            <a:r>
              <a:rPr kumimoji="0" lang="en-US" sz="2200" b="1" i="0" u="none" strike="noStrike" kern="120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TOÁN TÍNH THỂ TÍCH HÒN ĐÁ TRONG BỂ NƯỚC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u="sng" noProof="0" smtClean="0">
                <a:solidFill>
                  <a:srgbClr val="FFFFFF"/>
                </a:solidFill>
                <a:latin typeface="Times New Roman" panose="02020603050405020304" pitchFamily="18" charset="0"/>
              </a:rPr>
              <a:t>Cách 1</a:t>
            </a:r>
            <a:r>
              <a:rPr lang="en-US" sz="2200" noProof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 V</a:t>
            </a:r>
            <a:r>
              <a:rPr lang="en-US" sz="2200" baseline="-25000" noProof="0" smtClean="0">
                <a:solidFill>
                  <a:srgbClr val="FFFFFF"/>
                </a:solidFill>
                <a:latin typeface="Times New Roman" panose="02020603050405020304" pitchFamily="18" charset="0"/>
              </a:rPr>
              <a:t>hòn</a:t>
            </a:r>
            <a:r>
              <a:rPr 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aseline="-25000" smtClean="0">
                <a:solidFill>
                  <a:srgbClr val="FFFFFF"/>
                </a:solidFill>
                <a:latin typeface="Times New Roman" panose="02020603050405020304" pitchFamily="18" charset="0"/>
              </a:rPr>
              <a:t>đá</a:t>
            </a:r>
            <a:r>
              <a:rPr lang="en-US" sz="2200" smtClean="0">
                <a:solidFill>
                  <a:srgbClr val="FFFFFF"/>
                </a:solidFill>
                <a:latin typeface="Times New Roman" panose="02020603050405020304" pitchFamily="18" charset="0"/>
              </a:rPr>
              <a:t> = V</a:t>
            </a:r>
            <a:r>
              <a:rPr lang="en-US" sz="2200" baseline="-25000" smtClean="0">
                <a:solidFill>
                  <a:srgbClr val="FFFFFF"/>
                </a:solidFill>
                <a:latin typeface="Times New Roman" panose="02020603050405020304" pitchFamily="18" charset="0"/>
              </a:rPr>
              <a:t>nước</a:t>
            </a:r>
            <a:r>
              <a:rPr lang="en-US" sz="220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aseline="-25000" smtClean="0">
                <a:solidFill>
                  <a:srgbClr val="FFFFFF"/>
                </a:solidFill>
                <a:latin typeface="Times New Roman" panose="02020603050405020304" pitchFamily="18" charset="0"/>
              </a:rPr>
              <a:t>và hòn đá </a:t>
            </a:r>
            <a:r>
              <a:rPr lang="en-US" sz="2200" smtClean="0">
                <a:solidFill>
                  <a:srgbClr val="FFFFFF"/>
                </a:solidFill>
                <a:latin typeface="Times New Roman" panose="02020603050405020304" pitchFamily="18" charset="0"/>
              </a:rPr>
              <a:t>– V</a:t>
            </a:r>
            <a:r>
              <a:rPr lang="en-US" sz="2200" baseline="-25000" smtClean="0">
                <a:solidFill>
                  <a:srgbClr val="FFFFFF"/>
                </a:solidFill>
                <a:latin typeface="Times New Roman" panose="02020603050405020304" pitchFamily="18" charset="0"/>
              </a:rPr>
              <a:t>nước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Cách</a:t>
            </a:r>
            <a:r>
              <a:rPr kumimoji="0" lang="en-US" sz="2200" b="1" i="0" u="sng" strike="noStrike" kern="120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2</a:t>
            </a:r>
            <a:r>
              <a:rPr kumimoji="0" lang="en-US" sz="2200" b="1" i="0" u="none" strike="noStrike" kern="120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: V</a:t>
            </a:r>
            <a:r>
              <a:rPr kumimoji="0" lang="en-US" sz="2200" b="1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hòn đá </a:t>
            </a:r>
            <a:r>
              <a:rPr kumimoji="0" lang="en-US" sz="2200" b="1" i="0" u="none" strike="noStrike" kern="120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</a:rPr>
              <a:t>= chiều dài x chiều rộng x mực nước dâng lên</a:t>
            </a:r>
            <a:endParaRPr kumimoji="0" lang="vi-VN" sz="22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B3C28D-8C61-4072-97D3-C20A6797F4AE}" type="slidenum">
              <a:rPr lang="en-US" altLang="vi-VN" b="0"/>
              <a:pPr/>
              <a:t>2</a:t>
            </a:fld>
            <a:endParaRPr lang="en-US" altLang="vi-VN" b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 eaLnBrk="1" hangingPunct="1"/>
            <a:r>
              <a:rPr lang="en-US" altLang="vi-VN" b="1" u="sng" smtClean="0">
                <a:latin typeface=".VnTimeH" panose="020B7200000000000000" pitchFamily="34" charset="0"/>
              </a:rPr>
              <a:t>bµi tËp</a:t>
            </a:r>
            <a:r>
              <a:rPr lang="en-US" altLang="vi-VN" smtClean="0"/>
              <a:t>: Một cái h</a:t>
            </a:r>
            <a:r>
              <a:rPr lang="en-US" altLang="vi-VN" smtClean="0">
                <a:latin typeface=".VnTime" panose="020B7200000000000000" pitchFamily="34" charset="0"/>
              </a:rPr>
              <a:t>ép</a:t>
            </a:r>
            <a:r>
              <a:rPr lang="en-US" altLang="vi-VN" smtClean="0"/>
              <a:t> hình  hộp chữ nhật có chiều dài 4dm, chiều rộng 3 dm, chiều cao 2 dm. Người ta xếp các kh</a:t>
            </a:r>
            <a:r>
              <a:rPr lang="en-US" altLang="vi-VN" smtClean="0">
                <a:latin typeface=".VnTime" panose="020B7200000000000000" pitchFamily="34" charset="0"/>
              </a:rPr>
              <a:t>èi hép</a:t>
            </a:r>
            <a:r>
              <a:rPr lang="en-US" altLang="vi-VN" smtClean="0"/>
              <a:t> hình lập phương có cạnh 1dm vào h</a:t>
            </a:r>
            <a:r>
              <a:rPr lang="en-US" altLang="vi-VN" smtClean="0">
                <a:latin typeface=".VnTime" panose="020B7200000000000000" pitchFamily="34" charset="0"/>
              </a:rPr>
              <a:t>ép</a:t>
            </a:r>
            <a:r>
              <a:rPr lang="en-US" altLang="vi-VN" smtClean="0"/>
              <a:t>.</a:t>
            </a:r>
          </a:p>
          <a:p>
            <a:pPr algn="just" eaLnBrk="1" hangingPunct="1"/>
            <a:r>
              <a:rPr lang="en-US" altLang="vi-VN" smtClean="0"/>
              <a:t>Hỏi: có thể xếp được nhiều nhất bao nhiêu kh</a:t>
            </a:r>
            <a:r>
              <a:rPr lang="en-US" altLang="vi-VN" smtClean="0">
                <a:latin typeface=".VnTime" panose="020B7200000000000000" pitchFamily="34" charset="0"/>
              </a:rPr>
              <a:t>èi</a:t>
            </a:r>
            <a:r>
              <a:rPr lang="en-US" altLang="vi-VN" smtClean="0"/>
              <a:t> </a:t>
            </a:r>
            <a:r>
              <a:rPr lang="en-US" altLang="vi-VN" smtClean="0">
                <a:latin typeface=".VnTime" panose="020B7200000000000000" pitchFamily="34" charset="0"/>
              </a:rPr>
              <a:t>lËp ph­¬ng để</a:t>
            </a:r>
            <a:r>
              <a:rPr lang="en-US" altLang="vi-VN" smtClean="0"/>
              <a:t> đầy h</a:t>
            </a:r>
            <a:r>
              <a:rPr lang="en-US" altLang="vi-VN" smtClean="0">
                <a:latin typeface=".VnTime" panose="020B7200000000000000" pitchFamily="34" charset="0"/>
              </a:rPr>
              <a:t>ép</a:t>
            </a:r>
            <a:r>
              <a:rPr lang="en-US" altLang="vi-VN" smtClean="0"/>
              <a:t>? </a:t>
            </a:r>
          </a:p>
          <a:p>
            <a:pPr algn="just" eaLnBrk="1" hangingPunct="1"/>
            <a:endParaRPr lang="en-US" altLang="vi-VN" smtClean="0"/>
          </a:p>
          <a:p>
            <a:pPr algn="just" eaLnBrk="1" hangingPunct="1"/>
            <a:r>
              <a:rPr lang="en-US" altLang="vi-VN" smtClean="0"/>
              <a:t>a) 36 hộp  b) 24 hộp  c) 20 hộp   d) 26hộp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2663825" y="4514850"/>
            <a:ext cx="6096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D274CF-CC1D-4F3F-8680-4C3914EEF1B8}" type="slidenum">
              <a:rPr lang="en-US" altLang="vi-VN" b="0"/>
              <a:pPr/>
              <a:t>3</a:t>
            </a:fld>
            <a:endParaRPr lang="en-US" altLang="vi-VN" b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1"/>
            <a:ext cx="85344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vi-VN" sz="4800" b="1" u="sng" smtClean="0">
                <a:solidFill>
                  <a:srgbClr val="FF0000"/>
                </a:solidFill>
              </a:rPr>
              <a:t>Ví dụ</a:t>
            </a:r>
            <a:r>
              <a:rPr lang="en-US" altLang="vi-VN" sz="4800" smtClean="0">
                <a:solidFill>
                  <a:srgbClr val="FF0000"/>
                </a:solidFill>
              </a:rPr>
              <a:t> :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vi-VN" sz="4400" b="1" smtClean="0">
                <a:solidFill>
                  <a:srgbClr val="6751E9"/>
                </a:solidFill>
              </a:rPr>
              <a:t>  Tính thể tích hình hộp chữ nhật có chiều dài 7cm, chiều rộng 4cm, chiều cao 5cm.</a:t>
            </a:r>
          </a:p>
        </p:txBody>
      </p:sp>
      <p:sp>
        <p:nvSpPr>
          <p:cNvPr id="21510" name="WordArt 6" descr="Flowers (10)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7848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CC"/>
                </a:solidFill>
                <a:cs typeface="Arial" panose="020B0604020202020204" pitchFamily="34" charset="0"/>
              </a:rPr>
              <a:t>THỂ TÍCH HÌNH HỘP CHỮ NHẬT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E833B7-607E-423F-BC46-1EB338567EEB}" type="slidenum">
              <a:rPr lang="en-US" altLang="vi-VN" b="0"/>
              <a:pPr/>
              <a:t>4</a:t>
            </a:fld>
            <a:endParaRPr lang="en-US" altLang="vi-VN" b="0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3810000" y="228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3810000" y="3619500"/>
            <a:ext cx="480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H="1">
            <a:off x="2667000" y="3619500"/>
            <a:ext cx="114300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2188" y="326390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205288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8768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5626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2484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9342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6200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241675" y="35560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906838" y="356076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592638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2784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9436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6500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3152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94322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622675" y="38671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30847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994275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6594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6345238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70310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647950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33385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024313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4710113" y="411003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539591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60817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76116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3519488" y="25908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3516313" y="19240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3514725" y="12382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  <a:contourClr>
              <a:srgbClr val="FF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3514725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6182" name="AutoShape 40"/>
          <p:cNvSpPr>
            <a:spLocks noChangeArrowheads="1"/>
          </p:cNvSpPr>
          <p:nvPr/>
        </p:nvSpPr>
        <p:spPr bwMode="auto">
          <a:xfrm>
            <a:off x="2667000" y="247650"/>
            <a:ext cx="5943600" cy="45339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533400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</p:spPr>
        <p:txBody>
          <a:bodyPr wrap="none" anchor="ctr">
            <a:flatTx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b="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457200" y="685800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>
                <a:solidFill>
                  <a:srgbClr val="FF0000"/>
                </a:solidFill>
              </a:rPr>
              <a:t>1cm</a:t>
            </a:r>
            <a:r>
              <a:rPr lang="en-US" altLang="vi-VN" sz="2400" baseline="30000">
                <a:solidFill>
                  <a:srgbClr val="FF0000"/>
                </a:solidFill>
              </a:rPr>
              <a:t>3</a:t>
            </a:r>
            <a:endParaRPr lang="en-US" altLang="vi-VN" sz="2400">
              <a:solidFill>
                <a:srgbClr val="FF0000"/>
              </a:solidFill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4692650" y="47498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600200" y="29718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985125" y="4111625"/>
            <a:ext cx="99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FF0000"/>
                </a:solidFill>
              </a:rPr>
              <a:t>4cm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17488" y="5257800"/>
            <a:ext cx="7326312" cy="144145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4400" b="0">
                <a:solidFill>
                  <a:srgbClr val="FF00FF"/>
                </a:solidFill>
              </a:rPr>
              <a:t>Mỗi lớp có:</a:t>
            </a:r>
          </a:p>
          <a:p>
            <a:r>
              <a:rPr lang="en-US" altLang="vi-VN" sz="4400" b="0">
                <a:solidFill>
                  <a:srgbClr val="FF00FF"/>
                </a:solidFill>
              </a:rPr>
              <a:t>7 x 4 = 28(hình lập phương )</a:t>
            </a: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0" y="5334000"/>
            <a:ext cx="9144000" cy="1368425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4000" b="0">
                <a:solidFill>
                  <a:srgbClr val="FF00FF"/>
                </a:solidFill>
              </a:rPr>
              <a:t>5 lớp có:</a:t>
            </a:r>
          </a:p>
          <a:p>
            <a:r>
              <a:rPr lang="en-US" altLang="vi-VN" sz="4000" b="0">
                <a:solidFill>
                  <a:srgbClr val="FF00FF"/>
                </a:solidFill>
              </a:rPr>
              <a:t>28 x 5 = 140 (hình lập phương 1cm</a:t>
            </a:r>
            <a:r>
              <a:rPr lang="en-US" altLang="vi-VN" sz="4000" b="0" baseline="30000">
                <a:solidFill>
                  <a:srgbClr val="FF00FF"/>
                </a:solidFill>
              </a:rPr>
              <a:t>3</a:t>
            </a:r>
            <a:r>
              <a:rPr lang="en-US" altLang="vi-VN" sz="4000" b="0">
                <a:solidFill>
                  <a:srgbClr val="FF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6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1" grpId="0" animBg="1"/>
      <p:bldP spid="5163" grpId="0"/>
      <p:bldP spid="5164" grpId="0"/>
      <p:bldP spid="5167" grpId="0"/>
      <p:bldP spid="5168" grpId="0"/>
      <p:bldP spid="5172" grpId="0" animBg="1"/>
      <p:bldP spid="5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ADE44B-2D82-4BCE-8863-D1777D02B305}" type="slidenum">
              <a:rPr lang="en-US" altLang="vi-VN" b="0"/>
              <a:pPr/>
              <a:t>5</a:t>
            </a:fld>
            <a:endParaRPr lang="en-US" altLang="vi-VN" b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81200" y="609600"/>
            <a:ext cx="4953000" cy="3733800"/>
            <a:chOff x="1248" y="1056"/>
            <a:chExt cx="3120" cy="2352"/>
          </a:xfrm>
        </p:grpSpPr>
        <p:sp>
          <p:nvSpPr>
            <p:cNvPr id="7173" name="Rectangle 14"/>
            <p:cNvSpPr>
              <a:spLocks noChangeArrowheads="1"/>
            </p:cNvSpPr>
            <p:nvPr/>
          </p:nvSpPr>
          <p:spPr bwMode="auto">
            <a:xfrm>
              <a:off x="1248" y="1872"/>
              <a:ext cx="2304" cy="153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816FED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/>
            </a:p>
          </p:txBody>
        </p:sp>
        <p:sp>
          <p:nvSpPr>
            <p:cNvPr id="7174" name="Line 16"/>
            <p:cNvSpPr>
              <a:spLocks noChangeShapeType="1"/>
            </p:cNvSpPr>
            <p:nvPr/>
          </p:nvSpPr>
          <p:spPr bwMode="auto">
            <a:xfrm>
              <a:off x="1248" y="220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75" name="Line 17"/>
            <p:cNvSpPr>
              <a:spLocks noChangeShapeType="1"/>
            </p:cNvSpPr>
            <p:nvPr/>
          </p:nvSpPr>
          <p:spPr bwMode="auto">
            <a:xfrm>
              <a:off x="1248" y="254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76" name="Line 18"/>
            <p:cNvSpPr>
              <a:spLocks noChangeShapeType="1"/>
            </p:cNvSpPr>
            <p:nvPr/>
          </p:nvSpPr>
          <p:spPr bwMode="auto">
            <a:xfrm>
              <a:off x="1248" y="283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77" name="Line 19"/>
            <p:cNvSpPr>
              <a:spLocks noChangeShapeType="1"/>
            </p:cNvSpPr>
            <p:nvPr/>
          </p:nvSpPr>
          <p:spPr bwMode="auto">
            <a:xfrm>
              <a:off x="1248" y="312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78" name="Line 20"/>
            <p:cNvSpPr>
              <a:spLocks noChangeShapeType="1"/>
            </p:cNvSpPr>
            <p:nvPr/>
          </p:nvSpPr>
          <p:spPr bwMode="auto">
            <a:xfrm>
              <a:off x="153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79" name="Line 21"/>
            <p:cNvSpPr>
              <a:spLocks noChangeShapeType="1"/>
            </p:cNvSpPr>
            <p:nvPr/>
          </p:nvSpPr>
          <p:spPr bwMode="auto">
            <a:xfrm>
              <a:off x="1872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0" name="Line 22"/>
            <p:cNvSpPr>
              <a:spLocks noChangeShapeType="1"/>
            </p:cNvSpPr>
            <p:nvPr/>
          </p:nvSpPr>
          <p:spPr bwMode="auto">
            <a:xfrm>
              <a:off x="2208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1" name="Line 23"/>
            <p:cNvSpPr>
              <a:spLocks noChangeShapeType="1"/>
            </p:cNvSpPr>
            <p:nvPr/>
          </p:nvSpPr>
          <p:spPr bwMode="auto">
            <a:xfrm>
              <a:off x="2544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2" name="Line 24"/>
            <p:cNvSpPr>
              <a:spLocks noChangeShapeType="1"/>
            </p:cNvSpPr>
            <p:nvPr/>
          </p:nvSpPr>
          <p:spPr bwMode="auto">
            <a:xfrm>
              <a:off x="2880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3" name="Line 25"/>
            <p:cNvSpPr>
              <a:spLocks noChangeShapeType="1"/>
            </p:cNvSpPr>
            <p:nvPr/>
          </p:nvSpPr>
          <p:spPr bwMode="auto">
            <a:xfrm>
              <a:off x="321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4" name="Line 27"/>
            <p:cNvSpPr>
              <a:spLocks noChangeShapeType="1"/>
            </p:cNvSpPr>
            <p:nvPr/>
          </p:nvSpPr>
          <p:spPr bwMode="auto">
            <a:xfrm flipV="1">
              <a:off x="153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5" name="Line 28"/>
            <p:cNvSpPr>
              <a:spLocks noChangeShapeType="1"/>
            </p:cNvSpPr>
            <p:nvPr/>
          </p:nvSpPr>
          <p:spPr bwMode="auto">
            <a:xfrm flipV="1">
              <a:off x="2544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6" name="Line 29"/>
            <p:cNvSpPr>
              <a:spLocks noChangeShapeType="1"/>
            </p:cNvSpPr>
            <p:nvPr/>
          </p:nvSpPr>
          <p:spPr bwMode="auto">
            <a:xfrm flipV="1">
              <a:off x="2880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7" name="Line 30"/>
            <p:cNvSpPr>
              <a:spLocks noChangeShapeType="1"/>
            </p:cNvSpPr>
            <p:nvPr/>
          </p:nvSpPr>
          <p:spPr bwMode="auto">
            <a:xfrm flipV="1">
              <a:off x="321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8" name="Line 32"/>
            <p:cNvSpPr>
              <a:spLocks noChangeShapeType="1"/>
            </p:cNvSpPr>
            <p:nvPr/>
          </p:nvSpPr>
          <p:spPr bwMode="auto">
            <a:xfrm flipV="1">
              <a:off x="1872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9" name="Line 34"/>
            <p:cNvSpPr>
              <a:spLocks noChangeShapeType="1"/>
            </p:cNvSpPr>
            <p:nvPr/>
          </p:nvSpPr>
          <p:spPr bwMode="auto">
            <a:xfrm flipV="1">
              <a:off x="2208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0" name="Line 35"/>
            <p:cNvSpPr>
              <a:spLocks noChangeShapeType="1"/>
            </p:cNvSpPr>
            <p:nvPr/>
          </p:nvSpPr>
          <p:spPr bwMode="auto">
            <a:xfrm>
              <a:off x="1872" y="12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1" name="Line 36"/>
            <p:cNvSpPr>
              <a:spLocks noChangeShapeType="1"/>
            </p:cNvSpPr>
            <p:nvPr/>
          </p:nvSpPr>
          <p:spPr bwMode="auto">
            <a:xfrm>
              <a:off x="1680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2" name="Line 37"/>
            <p:cNvSpPr>
              <a:spLocks noChangeShapeType="1"/>
            </p:cNvSpPr>
            <p:nvPr/>
          </p:nvSpPr>
          <p:spPr bwMode="auto">
            <a:xfrm>
              <a:off x="1440" y="168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3" name="Line 39"/>
            <p:cNvSpPr>
              <a:spLocks noChangeShapeType="1"/>
            </p:cNvSpPr>
            <p:nvPr/>
          </p:nvSpPr>
          <p:spPr bwMode="auto">
            <a:xfrm>
              <a:off x="4176" y="124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4" name="Line 40"/>
            <p:cNvSpPr>
              <a:spLocks noChangeShapeType="1"/>
            </p:cNvSpPr>
            <p:nvPr/>
          </p:nvSpPr>
          <p:spPr bwMode="auto">
            <a:xfrm>
              <a:off x="3984" y="144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5" name="Line 41"/>
            <p:cNvSpPr>
              <a:spLocks noChangeShapeType="1"/>
            </p:cNvSpPr>
            <p:nvPr/>
          </p:nvSpPr>
          <p:spPr bwMode="auto">
            <a:xfrm>
              <a:off x="3744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6" name="Line 42"/>
            <p:cNvSpPr>
              <a:spLocks noChangeShapeType="1"/>
            </p:cNvSpPr>
            <p:nvPr/>
          </p:nvSpPr>
          <p:spPr bwMode="auto">
            <a:xfrm flipV="1">
              <a:off x="3552" y="1392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7" name="Line 43"/>
            <p:cNvSpPr>
              <a:spLocks noChangeShapeType="1"/>
            </p:cNvSpPr>
            <p:nvPr/>
          </p:nvSpPr>
          <p:spPr bwMode="auto">
            <a:xfrm flipV="1">
              <a:off x="3552" y="1728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8" name="Line 44"/>
            <p:cNvSpPr>
              <a:spLocks noChangeShapeType="1"/>
            </p:cNvSpPr>
            <p:nvPr/>
          </p:nvSpPr>
          <p:spPr bwMode="auto">
            <a:xfrm flipV="1">
              <a:off x="3552" y="201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9" name="Line 45"/>
            <p:cNvSpPr>
              <a:spLocks noChangeShapeType="1"/>
            </p:cNvSpPr>
            <p:nvPr/>
          </p:nvSpPr>
          <p:spPr bwMode="auto">
            <a:xfrm flipV="1">
              <a:off x="3552" y="2304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304800" y="4632325"/>
            <a:ext cx="8610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3600"/>
              <a:t>Vậy thể tích của hình hộp chữ nhật là:</a:t>
            </a:r>
          </a:p>
          <a:p>
            <a:pPr algn="ctr"/>
            <a:r>
              <a:rPr lang="en-US" altLang="vi-VN" sz="4400">
                <a:solidFill>
                  <a:srgbClr val="0000FF"/>
                </a:solidFill>
              </a:rPr>
              <a:t>    </a:t>
            </a:r>
            <a:r>
              <a:rPr lang="en-US" altLang="vi-VN" sz="4400" smtClean="0">
                <a:solidFill>
                  <a:srgbClr val="0000FF"/>
                </a:solidFill>
              </a:rPr>
              <a:t>7 </a:t>
            </a:r>
            <a:r>
              <a:rPr lang="en-US" altLang="vi-VN" sz="4400">
                <a:solidFill>
                  <a:srgbClr val="0000FF"/>
                </a:solidFill>
              </a:rPr>
              <a:t>x 4 x 5 = 140(cm</a:t>
            </a:r>
            <a:r>
              <a:rPr lang="en-US" altLang="vi-VN" sz="4400" baseline="30000">
                <a:solidFill>
                  <a:srgbClr val="0000FF"/>
                </a:solidFill>
              </a:rPr>
              <a:t>3</a:t>
            </a:r>
            <a:r>
              <a:rPr lang="en-US" altLang="vi-VN" sz="4400">
                <a:solidFill>
                  <a:srgbClr val="0000FF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8BC368-AB2F-4533-BB99-37B02674733B}" type="slidenum">
              <a:rPr lang="en-US" altLang="vi-VN" b="0"/>
              <a:pPr/>
              <a:t>6</a:t>
            </a:fld>
            <a:endParaRPr lang="en-US" altLang="vi-VN" b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2286000"/>
            <a:ext cx="2743200" cy="3657600"/>
          </a:xfrm>
          <a:prstGeom prst="cube">
            <a:avLst>
              <a:gd name="adj" fmla="val 25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600200" y="57150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164248" y="5354638"/>
            <a:ext cx="6334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024188" y="3505200"/>
            <a:ext cx="5238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114800" y="3962400"/>
            <a:ext cx="4572000" cy="1066800"/>
            <a:chOff x="2592" y="2544"/>
            <a:chExt cx="2880" cy="672"/>
          </a:xfrm>
        </p:grpSpPr>
        <p:sp>
          <p:nvSpPr>
            <p:cNvPr id="8209" name="Text Box 12"/>
            <p:cNvSpPr txBox="1">
              <a:spLocks noChangeArrowheads="1"/>
            </p:cNvSpPr>
            <p:nvPr/>
          </p:nvSpPr>
          <p:spPr bwMode="auto">
            <a:xfrm>
              <a:off x="2640" y="2717"/>
              <a:ext cx="65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vi-VN" sz="4400">
                  <a:solidFill>
                    <a:srgbClr val="FF0000"/>
                  </a:solidFill>
                </a:rPr>
                <a:t>V =</a:t>
              </a:r>
            </a:p>
          </p:txBody>
        </p:sp>
        <p:sp>
          <p:nvSpPr>
            <p:cNvPr id="8210" name="Rectangle 13"/>
            <p:cNvSpPr>
              <a:spLocks noChangeArrowheads="1"/>
            </p:cNvSpPr>
            <p:nvPr/>
          </p:nvSpPr>
          <p:spPr bwMode="auto">
            <a:xfrm>
              <a:off x="2592" y="2544"/>
              <a:ext cx="2880" cy="67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/>
            </a:p>
          </p:txBody>
        </p:sp>
      </p:grpSp>
      <p:sp>
        <p:nvSpPr>
          <p:cNvPr id="8200" name="Text Box 16"/>
          <p:cNvSpPr txBox="1">
            <a:spLocks noChangeArrowheads="1"/>
          </p:cNvSpPr>
          <p:nvPr/>
        </p:nvSpPr>
        <p:spPr bwMode="auto">
          <a:xfrm>
            <a:off x="1143000" y="304800"/>
            <a:ext cx="687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b="0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22860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200">
                <a:solidFill>
                  <a:srgbClr val="0000FF"/>
                </a:solidFill>
              </a:rPr>
              <a:t>Muốn tính thể tích của hình hộp chữ nhật ta lấy chiều dài nhân với chiều rộng rồi nhân với chiều cao ( </a:t>
            </a:r>
            <a:r>
              <a:rPr lang="en-US" altLang="vi-VN" sz="3200" i="1">
                <a:solidFill>
                  <a:srgbClr val="0000FF"/>
                </a:solidFill>
              </a:rPr>
              <a:t>cùng một đơn vị đo </a:t>
            </a:r>
            <a:r>
              <a:rPr lang="en-US" altLang="vi-VN" sz="320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8202" name="Group 19"/>
          <p:cNvGrpSpPr>
            <a:grpSpLocks/>
          </p:cNvGrpSpPr>
          <p:nvPr/>
        </p:nvGrpSpPr>
        <p:grpSpPr bwMode="auto">
          <a:xfrm>
            <a:off x="762000" y="2286000"/>
            <a:ext cx="2759075" cy="3678238"/>
            <a:chOff x="480" y="1763"/>
            <a:chExt cx="1738" cy="2317"/>
          </a:xfrm>
        </p:grpSpPr>
        <p:sp>
          <p:nvSpPr>
            <p:cNvPr id="8205" name="Line 5"/>
            <p:cNvSpPr>
              <a:spLocks noChangeShapeType="1"/>
            </p:cNvSpPr>
            <p:nvPr/>
          </p:nvSpPr>
          <p:spPr bwMode="auto">
            <a:xfrm>
              <a:off x="912" y="1824"/>
              <a:ext cx="0" cy="187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06" name="Line 6"/>
            <p:cNvSpPr>
              <a:spLocks noChangeShapeType="1"/>
            </p:cNvSpPr>
            <p:nvPr/>
          </p:nvSpPr>
          <p:spPr bwMode="auto">
            <a:xfrm>
              <a:off x="912" y="3648"/>
              <a:ext cx="12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07" name="Line 8"/>
            <p:cNvSpPr>
              <a:spLocks noChangeShapeType="1"/>
            </p:cNvSpPr>
            <p:nvPr/>
          </p:nvSpPr>
          <p:spPr bwMode="auto">
            <a:xfrm flipH="1">
              <a:off x="480" y="3648"/>
              <a:ext cx="432" cy="43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08" name="AutoShape 18"/>
            <p:cNvSpPr>
              <a:spLocks noChangeArrowheads="1"/>
            </p:cNvSpPr>
            <p:nvPr/>
          </p:nvSpPr>
          <p:spPr bwMode="auto">
            <a:xfrm>
              <a:off x="490" y="1763"/>
              <a:ext cx="1728" cy="2304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vi-VN"/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191000" y="1676400"/>
            <a:ext cx="4724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2800" smtClean="0">
                <a:solidFill>
                  <a:srgbClr val="FF00FF"/>
                </a:solidFill>
              </a:rPr>
              <a:t>(a,b,c là ba kích thước của hình hộp chữ nhật</a:t>
            </a:r>
          </a:p>
          <a:p>
            <a:r>
              <a:rPr lang="en-US" altLang="vi-VN" sz="2800" smtClean="0">
                <a:solidFill>
                  <a:srgbClr val="FF00FF"/>
                </a:solidFill>
                <a:latin typeface=".VnTime" panose="020B7200000000000000" pitchFamily="34" charset="0"/>
              </a:rPr>
              <a:t>Gäi </a:t>
            </a:r>
            <a:r>
              <a:rPr lang="en-US" altLang="vi-VN" sz="2800">
                <a:solidFill>
                  <a:srgbClr val="FF00FF"/>
                </a:solidFill>
                <a:latin typeface=".VnTime" panose="020B7200000000000000" pitchFamily="34" charset="0"/>
              </a:rPr>
              <a:t>V lµ thÓ tÝch h×nh hép ch÷ nhËt.)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5334000" y="4191000"/>
            <a:ext cx="297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>
                <a:solidFill>
                  <a:srgbClr val="FF0000"/>
                </a:solidFill>
              </a:rPr>
              <a:t>a x b x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3" grpId="0"/>
      <p:bldP spid="6154" grpId="0"/>
      <p:bldP spid="6155" grpId="0"/>
      <p:bldP spid="6164" grpId="0"/>
      <p:bldP spid="61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F22BE7-B812-4365-BE7D-55E9C3948698}" type="slidenum">
              <a:rPr lang="en-US" altLang="vi-VN" b="0"/>
              <a:pPr/>
              <a:t>7</a:t>
            </a:fld>
            <a:endParaRPr lang="en-US" altLang="vi-VN" b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0" y="2286000"/>
            <a:ext cx="7162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9600">
                <a:solidFill>
                  <a:srgbClr val="0000FF"/>
                </a:solidFill>
              </a:rPr>
              <a:t>Luyện </a:t>
            </a:r>
            <a:r>
              <a:rPr lang="en-US" altLang="vi-VN" sz="9600" smtClean="0">
                <a:solidFill>
                  <a:srgbClr val="0000FF"/>
                </a:solidFill>
              </a:rPr>
              <a:t>tập </a:t>
            </a:r>
            <a:endParaRPr lang="en-US" altLang="vi-VN" sz="9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70EAF-2B90-48FB-8BE5-D73F3C87C4F9}" type="slidenum">
              <a:rPr lang="en-US" altLang="vi-VN" b="0"/>
              <a:pPr/>
              <a:t>8</a:t>
            </a:fld>
            <a:endParaRPr lang="en-US" altLang="vi-VN" b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5462" y="627063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altLang="vi-VN" sz="4000" b="1" smtClean="0">
                <a:solidFill>
                  <a:srgbClr val="FF0000"/>
                </a:solidFill>
              </a:rPr>
              <a:t>  </a:t>
            </a:r>
            <a:r>
              <a:rPr lang="en-US" altLang="vi-VN" sz="4000" b="1" u="sng" smtClean="0">
                <a:solidFill>
                  <a:srgbClr val="0000FF"/>
                </a:solidFill>
              </a:rPr>
              <a:t>Bài1</a:t>
            </a:r>
            <a:r>
              <a:rPr lang="en-US" altLang="vi-VN" sz="4000" b="1" smtClean="0">
                <a:solidFill>
                  <a:srgbClr val="FF0000"/>
                </a:solidFill>
              </a:rPr>
              <a:t>:Tính thể tích hình hộp chữ nhật có chiều dài a, chiều rộng b, chiều cao c: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489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/>
              <a:t>a)  a = 5cm;  b = 4cm;  c = 9cm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69925" y="3270250"/>
            <a:ext cx="7940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/>
              <a:t>b)  a = 1,5m;  b = 1,1m;  c = 0,5m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69925" y="3962400"/>
            <a:ext cx="84740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/>
              <a:t>           </a:t>
            </a:r>
          </a:p>
          <a:p>
            <a:pPr eaLnBrk="1" hangingPunct="1">
              <a:buFontTx/>
              <a:buAutoNum type="alphaLcParenR" startAt="3"/>
            </a:pPr>
            <a:r>
              <a:rPr lang="en-US" altLang="vi-VN" sz="4000"/>
              <a:t>  a =    dm;  b =     dm;  c =    dm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717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2260600" y="4343400"/>
          <a:ext cx="78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3" imgW="126835" imgH="405872" progId="Equation.DSMT4">
                  <p:embed/>
                </p:oleObj>
              </mc:Choice>
              <mc:Fallback>
                <p:oleObj name="Equation" r:id="rId3" imgW="126835" imgH="40587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343400"/>
                        <a:ext cx="787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876800" y="4343400"/>
          <a:ext cx="990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5" imgW="114201" imgH="406048" progId="Equation.DSMT4">
                  <p:embed/>
                </p:oleObj>
              </mc:Choice>
              <mc:Fallback>
                <p:oleObj name="Equation" r:id="rId5" imgW="114201" imgH="40604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43400"/>
                        <a:ext cx="990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8768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7391400" y="4357688"/>
          <a:ext cx="1066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7" imgW="126835" imgH="405872" progId="Equation.DSMT4">
                  <p:embed/>
                </p:oleObj>
              </mc:Choice>
              <mc:Fallback>
                <p:oleObj name="Equation" r:id="rId7" imgW="126835" imgH="40587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357688"/>
                        <a:ext cx="1066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74676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7BDCB4-87A8-43CE-AB41-7D8C45D7FB40}" type="slidenum">
              <a:rPr lang="en-US" altLang="vi-VN" b="0"/>
              <a:pPr/>
              <a:t>9</a:t>
            </a:fld>
            <a:endParaRPr lang="en-US" altLang="vi-VN" b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altLang="vi-VN" smtClean="0">
                <a:solidFill>
                  <a:srgbClr val="0000FF"/>
                </a:solidFill>
              </a:rPr>
              <a:t>a) V = 5 x 4 x 9 = 180( cm</a:t>
            </a:r>
            <a:r>
              <a:rPr lang="en-US" altLang="vi-VN" baseline="30000" smtClean="0">
                <a:solidFill>
                  <a:srgbClr val="0000FF"/>
                </a:solidFill>
              </a:rPr>
              <a:t>3</a:t>
            </a:r>
            <a:r>
              <a:rPr lang="en-US" altLang="vi-VN" smtClean="0">
                <a:solidFill>
                  <a:srgbClr val="0000FF"/>
                </a:solidFill>
              </a:rPr>
              <a:t> )</a:t>
            </a:r>
            <a:r>
              <a:rPr lang="en-US" altLang="vi-VN" smtClean="0"/>
              <a:t> </a:t>
            </a:r>
          </a:p>
          <a:p>
            <a:pPr eaLnBrk="1" hangingPunct="1"/>
            <a:endParaRPr lang="en-US" altLang="vi-VN" smtClean="0"/>
          </a:p>
          <a:p>
            <a:pPr eaLnBrk="1" hangingPunct="1"/>
            <a:r>
              <a:rPr lang="en-US" altLang="vi-VN" smtClean="0">
                <a:solidFill>
                  <a:srgbClr val="0000FF"/>
                </a:solidFill>
              </a:rPr>
              <a:t>b) V = 1,5 x 1,1 x 0,5 = 0,825 ( m</a:t>
            </a:r>
            <a:r>
              <a:rPr lang="en-US" altLang="vi-VN" baseline="30000" smtClean="0">
                <a:solidFill>
                  <a:srgbClr val="0000FF"/>
                </a:solidFill>
              </a:rPr>
              <a:t>3 </a:t>
            </a:r>
            <a:r>
              <a:rPr lang="en-US" altLang="vi-VN" smtClean="0">
                <a:solidFill>
                  <a:srgbClr val="0000FF"/>
                </a:solidFill>
              </a:rPr>
              <a:t> )</a:t>
            </a:r>
          </a:p>
          <a:p>
            <a:pPr eaLnBrk="1" hangingPunct="1"/>
            <a:endParaRPr lang="en-US" altLang="vi-VN" smtClean="0">
              <a:solidFill>
                <a:srgbClr val="0000FF"/>
              </a:solidFill>
            </a:endParaRPr>
          </a:p>
          <a:p>
            <a:pPr eaLnBrk="1" hangingPunct="1"/>
            <a:endParaRPr lang="en-US" altLang="vi-VN" smtClean="0"/>
          </a:p>
          <a:p>
            <a:pPr eaLnBrk="1" hangingPunct="1"/>
            <a:r>
              <a:rPr lang="en-US" altLang="vi-VN" smtClean="0">
                <a:solidFill>
                  <a:srgbClr val="0000FF"/>
                </a:solidFill>
              </a:rPr>
              <a:t>C)</a:t>
            </a:r>
            <a:r>
              <a:rPr lang="en-US" altLang="vi-VN" smtClean="0"/>
              <a:t>  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227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1200">
                <a:cs typeface="Times New Roman" panose="02020603050405020304" pitchFamily="18" charset="0"/>
              </a:rPr>
              <a:t> </a:t>
            </a:r>
            <a:endParaRPr lang="en-US" altLang="vi-VN" b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600200" y="3200400"/>
          <a:ext cx="67056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1524000" imgH="393700" progId="Equation.DSMT4">
                  <p:embed/>
                </p:oleObj>
              </mc:Choice>
              <mc:Fallback>
                <p:oleObj name="Equation" r:id="rId3" imgW="15240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67056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690</Words>
  <Application>Microsoft Office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.VnTime</vt:lpstr>
      <vt:lpstr>.VnTimeH</vt:lpstr>
      <vt:lpstr>Arial</vt:lpstr>
      <vt:lpstr>Times New Roman</vt:lpstr>
      <vt:lpstr>Verdana</vt:lpstr>
      <vt:lpstr>Default Design</vt:lpstr>
      <vt:lpstr>Balloons</vt:lpstr>
      <vt:lpstr>Equation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Bài1:Tính thể tích hình hộp chữ nhật có chiều dài a, chiều rộng b, chiều cao 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Windows User</cp:lastModifiedBy>
  <cp:revision>109</cp:revision>
  <dcterms:created xsi:type="dcterms:W3CDTF">2007-02-07T13:40:26Z</dcterms:created>
  <dcterms:modified xsi:type="dcterms:W3CDTF">2020-05-17T16:22:11Z</dcterms:modified>
</cp:coreProperties>
</file>